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2.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2"/>
  </p:notesMasterIdLst>
  <p:handoutMasterIdLst>
    <p:handoutMasterId r:id="rId43"/>
  </p:handoutMasterIdLst>
  <p:sldIdLst>
    <p:sldId id="319" r:id="rId3"/>
    <p:sldId id="256" r:id="rId4"/>
    <p:sldId id="257" r:id="rId5"/>
    <p:sldId id="282" r:id="rId6"/>
    <p:sldId id="320" r:id="rId7"/>
    <p:sldId id="329" r:id="rId8"/>
    <p:sldId id="330" r:id="rId9"/>
    <p:sldId id="316" r:id="rId10"/>
    <p:sldId id="266" r:id="rId11"/>
    <p:sldId id="317" r:id="rId12"/>
    <p:sldId id="304" r:id="rId13"/>
    <p:sldId id="298" r:id="rId14"/>
    <p:sldId id="297" r:id="rId15"/>
    <p:sldId id="296" r:id="rId16"/>
    <p:sldId id="299" r:id="rId17"/>
    <p:sldId id="300" r:id="rId18"/>
    <p:sldId id="264" r:id="rId19"/>
    <p:sldId id="301" r:id="rId20"/>
    <p:sldId id="307" r:id="rId21"/>
    <p:sldId id="311" r:id="rId22"/>
    <p:sldId id="321" r:id="rId23"/>
    <p:sldId id="318" r:id="rId24"/>
    <p:sldId id="312" r:id="rId25"/>
    <p:sldId id="313" r:id="rId26"/>
    <p:sldId id="314" r:id="rId27"/>
    <p:sldId id="315" r:id="rId28"/>
    <p:sldId id="306" r:id="rId29"/>
    <p:sldId id="322" r:id="rId30"/>
    <p:sldId id="324" r:id="rId31"/>
    <p:sldId id="325" r:id="rId32"/>
    <p:sldId id="326" r:id="rId33"/>
    <p:sldId id="323" r:id="rId34"/>
    <p:sldId id="327" r:id="rId35"/>
    <p:sldId id="328" r:id="rId36"/>
    <p:sldId id="308" r:id="rId37"/>
    <p:sldId id="309" r:id="rId38"/>
    <p:sldId id="280" r:id="rId39"/>
    <p:sldId id="285" r:id="rId40"/>
    <p:sldId id="310"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3"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son Moran" initials="JM" lastIdx="1" clrIdx="0">
    <p:extLst>
      <p:ext uri="{19B8F6BF-5375-455C-9EA6-DF929625EA0E}">
        <p15:presenceInfo xmlns:p15="http://schemas.microsoft.com/office/powerpoint/2012/main" userId="1984d91358448fdd" providerId="Windows Live"/>
      </p:ext>
    </p:extLst>
  </p:cmAuthor>
  <p:cmAuthor id="2" name="Aquilino, Byron" initials="AB" lastIdx="2" clrIdx="1">
    <p:extLst>
      <p:ext uri="{19B8F6BF-5375-455C-9EA6-DF929625EA0E}">
        <p15:presenceInfo xmlns:p15="http://schemas.microsoft.com/office/powerpoint/2012/main" userId="Aquilino, Byr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DD1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44" autoAdjust="0"/>
    <p:restoredTop sz="78966" autoAdjust="0"/>
  </p:normalViewPr>
  <p:slideViewPr>
    <p:cSldViewPr snapToGrid="0">
      <p:cViewPr varScale="1">
        <p:scale>
          <a:sx n="94" d="100"/>
          <a:sy n="94" d="100"/>
        </p:scale>
        <p:origin x="696" y="84"/>
      </p:cViewPr>
      <p:guideLst>
        <p:guide orient="horz" pos="2160"/>
        <p:guide pos="3840"/>
      </p:guideLst>
    </p:cSldViewPr>
  </p:slideViewPr>
  <p:notesTextViewPr>
    <p:cViewPr>
      <p:scale>
        <a:sx n="1" d="1"/>
        <a:sy n="1" d="1"/>
      </p:scale>
      <p:origin x="0" y="0"/>
    </p:cViewPr>
  </p:notesTextViewPr>
  <p:notesViewPr>
    <p:cSldViewPr snapToGrid="0">
      <p:cViewPr varScale="1">
        <p:scale>
          <a:sx n="91" d="100"/>
          <a:sy n="91" d="100"/>
        </p:scale>
        <p:origin x="375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Movers</c:v>
                </c:pt>
              </c:strCache>
            </c:strRef>
          </c:tx>
          <c:dPt>
            <c:idx val="0"/>
            <c:bubble3D val="0"/>
            <c:spPr>
              <a:solidFill>
                <a:prstClr val="black"/>
              </a:solidFill>
              <a:ln w="19050">
                <a:solidFill>
                  <a:prstClr val="black"/>
                </a:solidFill>
              </a:ln>
              <a:effectLst/>
            </c:spPr>
            <c:extLst>
              <c:ext xmlns:c16="http://schemas.microsoft.com/office/drawing/2014/chart" uri="{C3380CC4-5D6E-409C-BE32-E72D297353CC}">
                <c16:uniqueId val="{00000001-DE66-4D2B-9D88-8E7D71D23EF5}"/>
              </c:ext>
            </c:extLst>
          </c:dPt>
          <c:dPt>
            <c:idx val="1"/>
            <c:bubble3D val="0"/>
            <c:spPr>
              <a:solidFill>
                <a:prstClr val="white"/>
              </a:solidFill>
              <a:ln w="19050">
                <a:solidFill>
                  <a:prstClr val="black"/>
                </a:solidFill>
              </a:ln>
              <a:effectLst/>
            </c:spPr>
            <c:extLst>
              <c:ext xmlns:c16="http://schemas.microsoft.com/office/drawing/2014/chart" uri="{C3380CC4-5D6E-409C-BE32-E72D297353CC}">
                <c16:uniqueId val="{00000003-DE66-4D2B-9D88-8E7D71D23EF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DIY Move</c:v>
                </c:pt>
                <c:pt idx="1">
                  <c:v>Move With Professionals</c:v>
                </c:pt>
              </c:strCache>
            </c:strRef>
          </c:cat>
          <c:val>
            <c:numRef>
              <c:f>Sheet1!$B$2:$B$3</c:f>
              <c:numCache>
                <c:formatCode>0.00%</c:formatCode>
                <c:ptCount val="2"/>
                <c:pt idx="0">
                  <c:v>0.78300000000000003</c:v>
                </c:pt>
                <c:pt idx="1">
                  <c:v>0.217</c:v>
                </c:pt>
              </c:numCache>
            </c:numRef>
          </c:val>
          <c:extLst>
            <c:ext xmlns:c16="http://schemas.microsoft.com/office/drawing/2014/chart" uri="{C3380CC4-5D6E-409C-BE32-E72D297353CC}">
              <c16:uniqueId val="{00000000-A26B-42B4-B300-4309498A6ECE}"/>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Sheet1!$F$1</c:f>
              <c:strCache>
                <c:ptCount val="1"/>
                <c:pt idx="0">
                  <c:v>Average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Sheet1!$A$2:$A$15</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Sheet1!$F$2:$F$15</c:f>
              <c:numCache>
                <c:formatCode>"$"#,##0.00</c:formatCode>
                <c:ptCount val="14"/>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numCache>
            </c:numRef>
          </c:val>
          <c:extLst>
            <c:ext xmlns:c16="http://schemas.microsoft.com/office/drawing/2014/chart" uri="{C3380CC4-5D6E-409C-BE32-E72D297353CC}">
              <c16:uniqueId val="{00000000-BCA1-4B12-8050-C84048B0F392}"/>
            </c:ext>
          </c:extLst>
        </c:ser>
        <c:ser>
          <c:idx val="1"/>
          <c:order val="1"/>
          <c:tx>
            <c:strRef>
              <c:f>Sheet1!$G$1</c:f>
              <c:strCache>
                <c:ptCount val="1"/>
                <c:pt idx="0">
                  <c:v>High Rate</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Sheet1!$A$2:$A$15</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Sheet1!$G$2:$G$15</c:f>
              <c:numCache>
                <c:formatCode>"$"#,##0.00</c:formatCode>
                <c:ptCount val="14"/>
                <c:pt idx="0">
                  <c:v>400</c:v>
                </c:pt>
                <c:pt idx="1">
                  <c:v>800</c:v>
                </c:pt>
                <c:pt idx="2">
                  <c:v>1200</c:v>
                </c:pt>
                <c:pt idx="3">
                  <c:v>1600</c:v>
                </c:pt>
                <c:pt idx="4">
                  <c:v>2000</c:v>
                </c:pt>
                <c:pt idx="5">
                  <c:v>2400</c:v>
                </c:pt>
                <c:pt idx="6">
                  <c:v>2800</c:v>
                </c:pt>
                <c:pt idx="7">
                  <c:v>3200</c:v>
                </c:pt>
                <c:pt idx="8">
                  <c:v>3600</c:v>
                </c:pt>
                <c:pt idx="9">
                  <c:v>4000</c:v>
                </c:pt>
                <c:pt idx="10">
                  <c:v>4400</c:v>
                </c:pt>
                <c:pt idx="11">
                  <c:v>4800</c:v>
                </c:pt>
                <c:pt idx="12">
                  <c:v>5200</c:v>
                </c:pt>
                <c:pt idx="13">
                  <c:v>5600</c:v>
                </c:pt>
              </c:numCache>
            </c:numRef>
          </c:val>
          <c:extLst>
            <c:ext xmlns:c16="http://schemas.microsoft.com/office/drawing/2014/chart" uri="{C3380CC4-5D6E-409C-BE32-E72D297353CC}">
              <c16:uniqueId val="{00000001-BCA1-4B12-8050-C84048B0F392}"/>
            </c:ext>
          </c:extLst>
        </c:ser>
        <c:dLbls>
          <c:showLegendKey val="0"/>
          <c:showVal val="0"/>
          <c:showCatName val="0"/>
          <c:showSerName val="0"/>
          <c:showPercent val="0"/>
          <c:showBubbleSize val="0"/>
        </c:dLbls>
        <c:gapWidth val="100"/>
        <c:overlap val="-24"/>
        <c:axId val="546402400"/>
        <c:axId val="421247840"/>
      </c:barChart>
      <c:catAx>
        <c:axId val="54640240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21247840"/>
        <c:crosses val="autoZero"/>
        <c:auto val="1"/>
        <c:lblAlgn val="ctr"/>
        <c:lblOffset val="100"/>
        <c:noMultiLvlLbl val="0"/>
      </c:catAx>
      <c:valAx>
        <c:axId val="421247840"/>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464024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2" dt="2020-09-27T11:35:08.163" idx="1">
    <p:pos x="10" y="10"/>
    <p:text>Suggest delete this slide and move to a title format instead of  these one slides with a title</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09-27T11:40:25.759" idx="2">
    <p:pos x="10" y="10"/>
    <p:text>Recommend delete as this is redundant</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1FE9EC-3280-4457-B12D-03E3006D909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D12D2AE-7F30-4FC8-A1F9-DE0549C6DF9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03BD548-794B-408B-8F66-C24B32BCACFC}" type="datetimeFigureOut">
              <a:rPr lang="en-US" smtClean="0"/>
              <a:t>9/27/2020</a:t>
            </a:fld>
            <a:endParaRPr lang="en-US"/>
          </a:p>
        </p:txBody>
      </p:sp>
      <p:sp>
        <p:nvSpPr>
          <p:cNvPr id="4" name="Footer Placeholder 3">
            <a:extLst>
              <a:ext uri="{FF2B5EF4-FFF2-40B4-BE49-F238E27FC236}">
                <a16:creationId xmlns:a16="http://schemas.microsoft.com/office/drawing/2014/main" id="{EE905EB5-9CFA-4A83-B18B-788815D7B61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06EAFA9-8D6E-4031-8742-094823B99B1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42D2AC5-3409-4E1D-971E-CDBA32D4B3C0}" type="slidenum">
              <a:rPr lang="en-US" smtClean="0"/>
              <a:t>‹#›</a:t>
            </a:fld>
            <a:endParaRPr lang="en-US"/>
          </a:p>
        </p:txBody>
      </p:sp>
    </p:spTree>
    <p:extLst>
      <p:ext uri="{BB962C8B-B14F-4D97-AF65-F5344CB8AC3E}">
        <p14:creationId xmlns:p14="http://schemas.microsoft.com/office/powerpoint/2010/main" val="111633299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75AFDD-C424-4089-9AFF-3F96C50F8002}" type="datetimeFigureOut">
              <a:rPr lang="en-US" smtClean="0"/>
              <a:t>9/27/2020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2AEDE9-5883-4CB4-BB67-A64A6F014F92}" type="slidenum">
              <a:rPr lang="en-US" smtClean="0"/>
              <a:t>‹#›</a:t>
            </a:fld>
            <a:endParaRPr lang="en-US"/>
          </a:p>
        </p:txBody>
      </p:sp>
    </p:spTree>
    <p:extLst>
      <p:ext uri="{BB962C8B-B14F-4D97-AF65-F5344CB8AC3E}">
        <p14:creationId xmlns:p14="http://schemas.microsoft.com/office/powerpoint/2010/main" val="258190191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a non-animated version of the following slide. (Title Slide)</a:t>
            </a:r>
          </a:p>
        </p:txBody>
      </p:sp>
      <p:sp>
        <p:nvSpPr>
          <p:cNvPr id="4" name="Slide Number Placeholder 3"/>
          <p:cNvSpPr>
            <a:spLocks noGrp="1"/>
          </p:cNvSpPr>
          <p:nvPr>
            <p:ph type="sldNum" sz="quarter" idx="5"/>
          </p:nvPr>
        </p:nvSpPr>
        <p:spPr/>
        <p:txBody>
          <a:bodyPr/>
          <a:lstStyle/>
          <a:p>
            <a:fld id="{5F2AEDE9-5883-4CB4-BB67-A64A6F014F92}" type="slidenum">
              <a:rPr lang="en-US" smtClean="0"/>
              <a:t>1</a:t>
            </a:fld>
            <a:endParaRPr lang="en-US"/>
          </a:p>
        </p:txBody>
      </p:sp>
      <p:sp>
        <p:nvSpPr>
          <p:cNvPr id="5" name="Footer Placeholder 4">
            <a:extLst>
              <a:ext uri="{FF2B5EF4-FFF2-40B4-BE49-F238E27FC236}">
                <a16:creationId xmlns:a16="http://schemas.microsoft.com/office/drawing/2014/main" id="{F12131A8-D601-4BB1-AB9C-10BD113DE30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5851016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12</a:t>
            </a:fld>
            <a:endParaRPr lang="en-US"/>
          </a:p>
        </p:txBody>
      </p:sp>
      <p:sp>
        <p:nvSpPr>
          <p:cNvPr id="5" name="Footer Placeholder 4">
            <a:extLst>
              <a:ext uri="{FF2B5EF4-FFF2-40B4-BE49-F238E27FC236}">
                <a16:creationId xmlns:a16="http://schemas.microsoft.com/office/drawing/2014/main" id="{E8623F52-20B2-4B20-91BD-428FDEA24CC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884131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13</a:t>
            </a:fld>
            <a:endParaRPr lang="en-US"/>
          </a:p>
        </p:txBody>
      </p:sp>
      <p:sp>
        <p:nvSpPr>
          <p:cNvPr id="5" name="Footer Placeholder 4">
            <a:extLst>
              <a:ext uri="{FF2B5EF4-FFF2-40B4-BE49-F238E27FC236}">
                <a16:creationId xmlns:a16="http://schemas.microsoft.com/office/drawing/2014/main" id="{1D207F31-DCAA-49AD-829F-57995ABDD76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936415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14</a:t>
            </a:fld>
            <a:endParaRPr lang="en-US"/>
          </a:p>
        </p:txBody>
      </p:sp>
      <p:sp>
        <p:nvSpPr>
          <p:cNvPr id="5" name="Footer Placeholder 4">
            <a:extLst>
              <a:ext uri="{FF2B5EF4-FFF2-40B4-BE49-F238E27FC236}">
                <a16:creationId xmlns:a16="http://schemas.microsoft.com/office/drawing/2014/main" id="{3BD51A26-3431-4920-8D0A-76DDDA05ECB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370947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15</a:t>
            </a:fld>
            <a:endParaRPr lang="en-US"/>
          </a:p>
        </p:txBody>
      </p:sp>
      <p:sp>
        <p:nvSpPr>
          <p:cNvPr id="5" name="Footer Placeholder 4">
            <a:extLst>
              <a:ext uri="{FF2B5EF4-FFF2-40B4-BE49-F238E27FC236}">
                <a16:creationId xmlns:a16="http://schemas.microsoft.com/office/drawing/2014/main" id="{3FAADE9F-EB8F-4253-846C-AA05802CF03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465915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16</a:t>
            </a:fld>
            <a:endParaRPr lang="en-US"/>
          </a:p>
        </p:txBody>
      </p:sp>
      <p:sp>
        <p:nvSpPr>
          <p:cNvPr id="5" name="Footer Placeholder 4">
            <a:extLst>
              <a:ext uri="{FF2B5EF4-FFF2-40B4-BE49-F238E27FC236}">
                <a16:creationId xmlns:a16="http://schemas.microsoft.com/office/drawing/2014/main" id="{E0EB20FF-7991-4933-9A68-B71906200038}"/>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2195183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17</a:t>
            </a:fld>
            <a:endParaRPr lang="en-US"/>
          </a:p>
        </p:txBody>
      </p:sp>
      <p:sp>
        <p:nvSpPr>
          <p:cNvPr id="5" name="Footer Placeholder 4">
            <a:extLst>
              <a:ext uri="{FF2B5EF4-FFF2-40B4-BE49-F238E27FC236}">
                <a16:creationId xmlns:a16="http://schemas.microsoft.com/office/drawing/2014/main" id="{73760EF4-01FC-4918-9225-BBB211077C7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835138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18</a:t>
            </a:fld>
            <a:endParaRPr lang="en-US"/>
          </a:p>
        </p:txBody>
      </p:sp>
      <p:sp>
        <p:nvSpPr>
          <p:cNvPr id="5" name="Footer Placeholder 4">
            <a:extLst>
              <a:ext uri="{FF2B5EF4-FFF2-40B4-BE49-F238E27FC236}">
                <a16:creationId xmlns:a16="http://schemas.microsoft.com/office/drawing/2014/main" id="{4C2C6813-48CF-41E0-B211-C5F14A641F3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0552180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19</a:t>
            </a:fld>
            <a:endParaRPr lang="en-US"/>
          </a:p>
        </p:txBody>
      </p:sp>
      <p:sp>
        <p:nvSpPr>
          <p:cNvPr id="5" name="Footer Placeholder 4">
            <a:extLst>
              <a:ext uri="{FF2B5EF4-FFF2-40B4-BE49-F238E27FC236}">
                <a16:creationId xmlns:a16="http://schemas.microsoft.com/office/drawing/2014/main" id="{AE6899EF-ABCC-448C-9CC1-B2AC4A1355BB}"/>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960433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20</a:t>
            </a:fld>
            <a:endParaRPr lang="en-US"/>
          </a:p>
        </p:txBody>
      </p:sp>
      <p:sp>
        <p:nvSpPr>
          <p:cNvPr id="5" name="Footer Placeholder 4">
            <a:extLst>
              <a:ext uri="{FF2B5EF4-FFF2-40B4-BE49-F238E27FC236}">
                <a16:creationId xmlns:a16="http://schemas.microsoft.com/office/drawing/2014/main" id="{44DB0D7F-1FB9-4644-83DC-3F757F44B21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5068645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21</a:t>
            </a:fld>
            <a:endParaRPr lang="en-US"/>
          </a:p>
        </p:txBody>
      </p:sp>
      <p:sp>
        <p:nvSpPr>
          <p:cNvPr id="5" name="Footer Placeholder 4">
            <a:extLst>
              <a:ext uri="{FF2B5EF4-FFF2-40B4-BE49-F238E27FC236}">
                <a16:creationId xmlns:a16="http://schemas.microsoft.com/office/drawing/2014/main" id="{F165219A-8BAD-489B-B5DE-8E33D1A8DF2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632450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an animated version of the previous slide. (Title slide)</a:t>
            </a:r>
          </a:p>
        </p:txBody>
      </p:sp>
      <p:sp>
        <p:nvSpPr>
          <p:cNvPr id="4" name="Slide Number Placeholder 3"/>
          <p:cNvSpPr>
            <a:spLocks noGrp="1"/>
          </p:cNvSpPr>
          <p:nvPr>
            <p:ph type="sldNum" sz="quarter" idx="5"/>
          </p:nvPr>
        </p:nvSpPr>
        <p:spPr/>
        <p:txBody>
          <a:bodyPr/>
          <a:lstStyle/>
          <a:p>
            <a:fld id="{5F2AEDE9-5883-4CB4-BB67-A64A6F014F92}" type="slidenum">
              <a:rPr lang="en-US" smtClean="0"/>
              <a:t>2</a:t>
            </a:fld>
            <a:endParaRPr lang="en-US"/>
          </a:p>
        </p:txBody>
      </p:sp>
      <p:sp>
        <p:nvSpPr>
          <p:cNvPr id="5" name="Footer Placeholder 4">
            <a:extLst>
              <a:ext uri="{FF2B5EF4-FFF2-40B4-BE49-F238E27FC236}">
                <a16:creationId xmlns:a16="http://schemas.microsoft.com/office/drawing/2014/main" id="{B8E75B09-9AE3-4B59-8E33-312B36F858E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45678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22</a:t>
            </a:fld>
            <a:endParaRPr lang="en-US"/>
          </a:p>
        </p:txBody>
      </p:sp>
      <p:sp>
        <p:nvSpPr>
          <p:cNvPr id="5" name="Footer Placeholder 4">
            <a:extLst>
              <a:ext uri="{FF2B5EF4-FFF2-40B4-BE49-F238E27FC236}">
                <a16:creationId xmlns:a16="http://schemas.microsoft.com/office/drawing/2014/main" id="{06E0EFC9-0839-4349-961D-163B544485F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081428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23</a:t>
            </a:fld>
            <a:endParaRPr lang="en-US"/>
          </a:p>
        </p:txBody>
      </p:sp>
      <p:sp>
        <p:nvSpPr>
          <p:cNvPr id="5" name="Footer Placeholder 4">
            <a:extLst>
              <a:ext uri="{FF2B5EF4-FFF2-40B4-BE49-F238E27FC236}">
                <a16:creationId xmlns:a16="http://schemas.microsoft.com/office/drawing/2014/main" id="{625A5CA5-D997-4501-9CD9-4F6882944A5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5154679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24</a:t>
            </a:fld>
            <a:endParaRPr lang="en-US"/>
          </a:p>
        </p:txBody>
      </p:sp>
      <p:sp>
        <p:nvSpPr>
          <p:cNvPr id="5" name="Footer Placeholder 4">
            <a:extLst>
              <a:ext uri="{FF2B5EF4-FFF2-40B4-BE49-F238E27FC236}">
                <a16:creationId xmlns:a16="http://schemas.microsoft.com/office/drawing/2014/main" id="{1F7CD493-9CC1-4068-BF2E-827FAADBDA19}"/>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9621509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27</a:t>
            </a:fld>
            <a:endParaRPr lang="en-US"/>
          </a:p>
        </p:txBody>
      </p:sp>
      <p:sp>
        <p:nvSpPr>
          <p:cNvPr id="5" name="Footer Placeholder 4">
            <a:extLst>
              <a:ext uri="{FF2B5EF4-FFF2-40B4-BE49-F238E27FC236}">
                <a16:creationId xmlns:a16="http://schemas.microsoft.com/office/drawing/2014/main" id="{AA260B51-6334-4940-9F42-20562345DDB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2624298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28</a:t>
            </a:fld>
            <a:endParaRPr lang="en-US"/>
          </a:p>
        </p:txBody>
      </p:sp>
      <p:sp>
        <p:nvSpPr>
          <p:cNvPr id="5" name="Footer Placeholder 4">
            <a:extLst>
              <a:ext uri="{FF2B5EF4-FFF2-40B4-BE49-F238E27FC236}">
                <a16:creationId xmlns:a16="http://schemas.microsoft.com/office/drawing/2014/main" id="{B920CE3A-8DEF-4B22-9F58-2C49BADC853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5538889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32</a:t>
            </a:fld>
            <a:endParaRPr lang="en-US"/>
          </a:p>
        </p:txBody>
      </p:sp>
      <p:sp>
        <p:nvSpPr>
          <p:cNvPr id="5" name="Footer Placeholder 4">
            <a:extLst>
              <a:ext uri="{FF2B5EF4-FFF2-40B4-BE49-F238E27FC236}">
                <a16:creationId xmlns:a16="http://schemas.microsoft.com/office/drawing/2014/main" id="{FCE99421-DBE7-4D50-8158-69691FCEDFE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8175642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35</a:t>
            </a:fld>
            <a:endParaRPr lang="en-US"/>
          </a:p>
        </p:txBody>
      </p:sp>
      <p:sp>
        <p:nvSpPr>
          <p:cNvPr id="5" name="Footer Placeholder 4">
            <a:extLst>
              <a:ext uri="{FF2B5EF4-FFF2-40B4-BE49-F238E27FC236}">
                <a16:creationId xmlns:a16="http://schemas.microsoft.com/office/drawing/2014/main" id="{B20169D8-2638-472A-B5DD-38878CB2ACB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7726117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36</a:t>
            </a:fld>
            <a:endParaRPr lang="en-US"/>
          </a:p>
        </p:txBody>
      </p:sp>
      <p:sp>
        <p:nvSpPr>
          <p:cNvPr id="5" name="Footer Placeholder 4">
            <a:extLst>
              <a:ext uri="{FF2B5EF4-FFF2-40B4-BE49-F238E27FC236}">
                <a16:creationId xmlns:a16="http://schemas.microsoft.com/office/drawing/2014/main" id="{C61EE952-33BC-44A6-A240-A90F37957CEF}"/>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4151687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of presentation.</a:t>
            </a:r>
          </a:p>
        </p:txBody>
      </p:sp>
      <p:sp>
        <p:nvSpPr>
          <p:cNvPr id="4" name="Slide Number Placeholder 3"/>
          <p:cNvSpPr>
            <a:spLocks noGrp="1"/>
          </p:cNvSpPr>
          <p:nvPr>
            <p:ph type="sldNum" sz="quarter" idx="5"/>
          </p:nvPr>
        </p:nvSpPr>
        <p:spPr/>
        <p:txBody>
          <a:bodyPr/>
          <a:lstStyle/>
          <a:p>
            <a:fld id="{5F2AEDE9-5883-4CB4-BB67-A64A6F014F92}" type="slidenum">
              <a:rPr lang="en-US" smtClean="0"/>
              <a:t>37</a:t>
            </a:fld>
            <a:endParaRPr lang="en-US"/>
          </a:p>
        </p:txBody>
      </p:sp>
      <p:sp>
        <p:nvSpPr>
          <p:cNvPr id="5" name="Footer Placeholder 4">
            <a:extLst>
              <a:ext uri="{FF2B5EF4-FFF2-40B4-BE49-F238E27FC236}">
                <a16:creationId xmlns:a16="http://schemas.microsoft.com/office/drawing/2014/main" id="{8EA41AD8-C373-449F-884A-8C8036FFF9C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24677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38</a:t>
            </a:fld>
            <a:endParaRPr lang="en-US"/>
          </a:p>
        </p:txBody>
      </p:sp>
      <p:sp>
        <p:nvSpPr>
          <p:cNvPr id="5" name="Footer Placeholder 4">
            <a:extLst>
              <a:ext uri="{FF2B5EF4-FFF2-40B4-BE49-F238E27FC236}">
                <a16:creationId xmlns:a16="http://schemas.microsoft.com/office/drawing/2014/main" id="{1CB62AD3-ECA2-4A52-B82F-5B2BE8E3313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020218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a:t>
            </a:fld>
            <a:endParaRPr lang="en-US"/>
          </a:p>
        </p:txBody>
      </p:sp>
      <p:sp>
        <p:nvSpPr>
          <p:cNvPr id="5" name="Footer Placeholder 4">
            <a:extLst>
              <a:ext uri="{FF2B5EF4-FFF2-40B4-BE49-F238E27FC236}">
                <a16:creationId xmlns:a16="http://schemas.microsoft.com/office/drawing/2014/main" id="{9617EFA0-0734-451A-B2A6-2E9ECE76579E}"/>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2299119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39</a:t>
            </a:fld>
            <a:endParaRPr lang="en-US"/>
          </a:p>
        </p:txBody>
      </p:sp>
      <p:sp>
        <p:nvSpPr>
          <p:cNvPr id="5" name="Footer Placeholder 4">
            <a:extLst>
              <a:ext uri="{FF2B5EF4-FFF2-40B4-BE49-F238E27FC236}">
                <a16:creationId xmlns:a16="http://schemas.microsoft.com/office/drawing/2014/main" id="{568C5489-6DF4-45B4-A968-EF88F13323E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022609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4</a:t>
            </a:fld>
            <a:endParaRPr lang="en-US"/>
          </a:p>
        </p:txBody>
      </p:sp>
      <p:sp>
        <p:nvSpPr>
          <p:cNvPr id="5" name="Footer Placeholder 4">
            <a:extLst>
              <a:ext uri="{FF2B5EF4-FFF2-40B4-BE49-F238E27FC236}">
                <a16:creationId xmlns:a16="http://schemas.microsoft.com/office/drawing/2014/main" id="{F533166C-9F6C-4BB7-9E8F-5FAD9E2A88D2}"/>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782059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5</a:t>
            </a:fld>
            <a:endParaRPr lang="en-US"/>
          </a:p>
        </p:txBody>
      </p:sp>
      <p:sp>
        <p:nvSpPr>
          <p:cNvPr id="5" name="Footer Placeholder 4">
            <a:extLst>
              <a:ext uri="{FF2B5EF4-FFF2-40B4-BE49-F238E27FC236}">
                <a16:creationId xmlns:a16="http://schemas.microsoft.com/office/drawing/2014/main" id="{1F6002D7-9864-4367-AB14-5A01F71935C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781764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6</a:t>
            </a:fld>
            <a:endParaRPr lang="en-US"/>
          </a:p>
        </p:txBody>
      </p:sp>
    </p:spTree>
    <p:extLst>
      <p:ext uri="{BB962C8B-B14F-4D97-AF65-F5344CB8AC3E}">
        <p14:creationId xmlns:p14="http://schemas.microsoft.com/office/powerpoint/2010/main" val="2355058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7</a:t>
            </a:fld>
            <a:endParaRPr lang="en-US"/>
          </a:p>
        </p:txBody>
      </p:sp>
    </p:spTree>
    <p:extLst>
      <p:ext uri="{BB962C8B-B14F-4D97-AF65-F5344CB8AC3E}">
        <p14:creationId xmlns:p14="http://schemas.microsoft.com/office/powerpoint/2010/main" val="732657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9</a:t>
            </a:fld>
            <a:endParaRPr lang="en-US"/>
          </a:p>
        </p:txBody>
      </p:sp>
      <p:sp>
        <p:nvSpPr>
          <p:cNvPr id="5" name="Footer Placeholder 4">
            <a:extLst>
              <a:ext uri="{FF2B5EF4-FFF2-40B4-BE49-F238E27FC236}">
                <a16:creationId xmlns:a16="http://schemas.microsoft.com/office/drawing/2014/main" id="{BAD4E249-56A6-4D7A-8E27-3B552EF6D56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190430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11</a:t>
            </a:fld>
            <a:endParaRPr lang="en-US"/>
          </a:p>
        </p:txBody>
      </p:sp>
      <p:sp>
        <p:nvSpPr>
          <p:cNvPr id="5" name="Footer Placeholder 4">
            <a:extLst>
              <a:ext uri="{FF2B5EF4-FFF2-40B4-BE49-F238E27FC236}">
                <a16:creationId xmlns:a16="http://schemas.microsoft.com/office/drawing/2014/main" id="{AADDAB63-A7FD-4316-AA93-940428BEC98E}"/>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464361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62A26-D3D0-4F12-875C-2AC58F98A1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8B8634-3E72-46E8-9F2D-478CFC8E5B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3">
            <a:extLst>
              <a:ext uri="{FF2B5EF4-FFF2-40B4-BE49-F238E27FC236}">
                <a16:creationId xmlns:a16="http://schemas.microsoft.com/office/drawing/2014/main" id="{A9B82DEF-8D09-4EFE-956A-79E2258641A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3C8A56EE-6C25-49AC-B08E-7A41FCC1DA30}" type="datetime1">
              <a:rPr lang="en-US" smtClean="0"/>
              <a:t>9/27/2020</a:t>
            </a:fld>
            <a:endParaRPr lang="en-US" dirty="0"/>
          </a:p>
        </p:txBody>
      </p:sp>
      <p:sp>
        <p:nvSpPr>
          <p:cNvPr id="8" name="Footer Placeholder 4">
            <a:extLst>
              <a:ext uri="{FF2B5EF4-FFF2-40B4-BE49-F238E27FC236}">
                <a16:creationId xmlns:a16="http://schemas.microsoft.com/office/drawing/2014/main" id="{A16B6AF6-F7A8-4AC4-BBB0-F13ACF762CE1}"/>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ODU - CS 410 – Team Yellow – Load.In – Feasibility </a:t>
            </a:r>
          </a:p>
        </p:txBody>
      </p:sp>
      <p:sp>
        <p:nvSpPr>
          <p:cNvPr id="9" name="Slide Number Placeholder 5">
            <a:extLst>
              <a:ext uri="{FF2B5EF4-FFF2-40B4-BE49-F238E27FC236}">
                <a16:creationId xmlns:a16="http://schemas.microsoft.com/office/drawing/2014/main" id="{6E27B4A3-FF34-408C-8F97-3DDD62D2EBE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699064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A19C-25B4-4456-8E83-4C44BF66F9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8B0A73-F248-4A0C-86F0-17FA92D7B5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A4DFDD73-EDF4-4006-8498-54AB0870832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8A54ACA-9284-4FE5-AFE9-6A84A50FEBE6}" type="datetime1">
              <a:rPr lang="en-US" smtClean="0"/>
              <a:t>9/27/2020</a:t>
            </a:fld>
            <a:endParaRPr lang="en-US" dirty="0"/>
          </a:p>
        </p:txBody>
      </p:sp>
      <p:sp>
        <p:nvSpPr>
          <p:cNvPr id="8" name="Footer Placeholder 4">
            <a:extLst>
              <a:ext uri="{FF2B5EF4-FFF2-40B4-BE49-F238E27FC236}">
                <a16:creationId xmlns:a16="http://schemas.microsoft.com/office/drawing/2014/main" id="{75E982D2-7880-44D3-801D-15D0681BD52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ODU - CS 410 – Team Yellow – Load.In – Feasibility </a:t>
            </a:r>
          </a:p>
        </p:txBody>
      </p:sp>
      <p:sp>
        <p:nvSpPr>
          <p:cNvPr id="9" name="Slide Number Placeholder 5">
            <a:extLst>
              <a:ext uri="{FF2B5EF4-FFF2-40B4-BE49-F238E27FC236}">
                <a16:creationId xmlns:a16="http://schemas.microsoft.com/office/drawing/2014/main" id="{B5534EC4-AF0B-463E-A5C7-AE47FB0EF874}"/>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73454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F5244B-9C32-47C3-BBEF-68771FD898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AADC72-8906-4E16-AE33-0B6E50ED3B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0CF9FB9F-0868-4D08-8C23-CAB92E6B46FB}"/>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F8AD06F2-C3AF-4EE4-AEB2-2C3FBC0339D5}" type="datetime1">
              <a:rPr lang="en-US" smtClean="0"/>
              <a:t>9/27/2020</a:t>
            </a:fld>
            <a:endParaRPr lang="en-US" dirty="0"/>
          </a:p>
        </p:txBody>
      </p:sp>
      <p:sp>
        <p:nvSpPr>
          <p:cNvPr id="8" name="Footer Placeholder 4">
            <a:extLst>
              <a:ext uri="{FF2B5EF4-FFF2-40B4-BE49-F238E27FC236}">
                <a16:creationId xmlns:a16="http://schemas.microsoft.com/office/drawing/2014/main" id="{DEA84886-83CA-4607-8D20-663575C007B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ODU - CS 410 – Team Yellow – Load.In – Feasibility </a:t>
            </a:r>
          </a:p>
        </p:txBody>
      </p:sp>
      <p:sp>
        <p:nvSpPr>
          <p:cNvPr id="9" name="Slide Number Placeholder 5">
            <a:extLst>
              <a:ext uri="{FF2B5EF4-FFF2-40B4-BE49-F238E27FC236}">
                <a16:creationId xmlns:a16="http://schemas.microsoft.com/office/drawing/2014/main" id="{9F417560-4E39-4F39-9F66-A69ABCBC843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2768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5E75D-93ED-4805-AB96-4F4AAB9B2C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18D407-4B09-4B33-B894-82EF89709F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3">
            <a:extLst>
              <a:ext uri="{FF2B5EF4-FFF2-40B4-BE49-F238E27FC236}">
                <a16:creationId xmlns:a16="http://schemas.microsoft.com/office/drawing/2014/main" id="{750F34F4-05A9-408A-AE91-4B4CE82A54AF}"/>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B5D30F88-1B4B-4A07-B77F-263C42A62537}" type="datetime1">
              <a:rPr lang="en-US" smtClean="0"/>
              <a:t>9/27/2020</a:t>
            </a:fld>
            <a:endParaRPr lang="en-US" dirty="0"/>
          </a:p>
        </p:txBody>
      </p:sp>
      <p:sp>
        <p:nvSpPr>
          <p:cNvPr id="8" name="Footer Placeholder 4">
            <a:extLst>
              <a:ext uri="{FF2B5EF4-FFF2-40B4-BE49-F238E27FC236}">
                <a16:creationId xmlns:a16="http://schemas.microsoft.com/office/drawing/2014/main" id="{BBAD3104-62FC-48A3-AC23-AA5D7B0BEF3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DDCFC542-7CFF-4B53-A2F4-22229F71D96C}"/>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1921778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3F2A7-E7D9-4241-AEF9-4AC31930E7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182DDD-EA50-4E5C-A40C-6D82AC6E9D94}"/>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a:extLst>
              <a:ext uri="{FF2B5EF4-FFF2-40B4-BE49-F238E27FC236}">
                <a16:creationId xmlns:a16="http://schemas.microsoft.com/office/drawing/2014/main" id="{424416D8-589B-4ADF-B849-F6A8DDFB2EEA}"/>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6C7809EE-2C7F-4C6F-8324-6FF2E006F1B2}" type="datetime1">
              <a:rPr lang="en-US" smtClean="0"/>
              <a:t>9/27/2020</a:t>
            </a:fld>
            <a:endParaRPr lang="en-US" dirty="0"/>
          </a:p>
        </p:txBody>
      </p:sp>
      <p:sp>
        <p:nvSpPr>
          <p:cNvPr id="8" name="Footer Placeholder 4">
            <a:extLst>
              <a:ext uri="{FF2B5EF4-FFF2-40B4-BE49-F238E27FC236}">
                <a16:creationId xmlns:a16="http://schemas.microsoft.com/office/drawing/2014/main" id="{D9646D69-C5F3-4E53-B918-624AC978A52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ODU - 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EA8E5963-1D7A-4409-A209-49E5960FCDC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901039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AB0DC-D4D2-4AEA-A3BF-E699B04FCE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3BBFF5D-ECFC-45FB-A6FA-75198524AB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3">
            <a:extLst>
              <a:ext uri="{FF2B5EF4-FFF2-40B4-BE49-F238E27FC236}">
                <a16:creationId xmlns:a16="http://schemas.microsoft.com/office/drawing/2014/main" id="{FB5FF85C-D2E3-426E-8441-A57DB427A270}"/>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B80EB36C-1C7C-427F-A860-2936EE50941B}" type="datetime1">
              <a:rPr lang="en-US" smtClean="0"/>
              <a:t>9/27/2020</a:t>
            </a:fld>
            <a:endParaRPr lang="en-US" dirty="0"/>
          </a:p>
        </p:txBody>
      </p:sp>
      <p:sp>
        <p:nvSpPr>
          <p:cNvPr id="8" name="Footer Placeholder 4">
            <a:extLst>
              <a:ext uri="{FF2B5EF4-FFF2-40B4-BE49-F238E27FC236}">
                <a16:creationId xmlns:a16="http://schemas.microsoft.com/office/drawing/2014/main" id="{3A063693-A82A-479C-8850-47C545DA73D0}"/>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ODU - CS 410 – Team Yellow – Load.In – Feasibility </a:t>
            </a:r>
          </a:p>
        </p:txBody>
      </p:sp>
      <p:sp>
        <p:nvSpPr>
          <p:cNvPr id="9" name="Slide Number Placeholder 5">
            <a:extLst>
              <a:ext uri="{FF2B5EF4-FFF2-40B4-BE49-F238E27FC236}">
                <a16:creationId xmlns:a16="http://schemas.microsoft.com/office/drawing/2014/main" id="{B12B2D75-84C3-429B-B5EE-841CBAFF118E}"/>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355667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414A9-C699-440F-A55D-27C510C079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8221DB-8489-4B1F-B5FC-B19E4A7771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F2AE4E-526A-4929-8615-891CE445F1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a:extLst>
              <a:ext uri="{FF2B5EF4-FFF2-40B4-BE49-F238E27FC236}">
                <a16:creationId xmlns:a16="http://schemas.microsoft.com/office/drawing/2014/main" id="{57A58527-1510-4544-BF18-FB3611275084}"/>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18185869-480E-4554-BD94-3B706AFC0D55}" type="datetime1">
              <a:rPr lang="en-US" smtClean="0"/>
              <a:t>9/27/2020</a:t>
            </a:fld>
            <a:endParaRPr lang="en-US" dirty="0"/>
          </a:p>
        </p:txBody>
      </p:sp>
      <p:sp>
        <p:nvSpPr>
          <p:cNvPr id="9" name="Footer Placeholder 4">
            <a:extLst>
              <a:ext uri="{FF2B5EF4-FFF2-40B4-BE49-F238E27FC236}">
                <a16:creationId xmlns:a16="http://schemas.microsoft.com/office/drawing/2014/main" id="{BC38FE03-33B3-4415-9023-18F2747AE70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ODU - CS 410 – Team Yellow – Load.In – Feasibility </a:t>
            </a:r>
          </a:p>
        </p:txBody>
      </p:sp>
      <p:sp>
        <p:nvSpPr>
          <p:cNvPr id="10" name="Slide Number Placeholder 5">
            <a:extLst>
              <a:ext uri="{FF2B5EF4-FFF2-40B4-BE49-F238E27FC236}">
                <a16:creationId xmlns:a16="http://schemas.microsoft.com/office/drawing/2014/main" id="{6A5870DE-E660-4A07-BB79-927308BF2DE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7952142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89768-1054-44E9-9139-F72CB74CC5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91E806-8126-4FD5-90F6-2EAED8AA39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920108-5FFC-4691-A2BA-AB83413869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C2EF4CE-DACA-4CBF-82DD-378A736543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0A2E8D-B576-4E91-A6BF-612035558F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B9570333-33C3-4955-8661-512FDE9A3995}"/>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9432B49-A6C6-437E-A7C6-98580B37B510}" type="datetime1">
              <a:rPr lang="en-US" smtClean="0"/>
              <a:t>9/27/2020</a:t>
            </a:fld>
            <a:endParaRPr lang="en-US" dirty="0"/>
          </a:p>
        </p:txBody>
      </p:sp>
      <p:sp>
        <p:nvSpPr>
          <p:cNvPr id="11" name="Footer Placeholder 4">
            <a:extLst>
              <a:ext uri="{FF2B5EF4-FFF2-40B4-BE49-F238E27FC236}">
                <a16:creationId xmlns:a16="http://schemas.microsoft.com/office/drawing/2014/main" id="{4C0850E3-B97B-49B7-AD87-B8F4AE0A8B2C}"/>
              </a:ext>
            </a:extLst>
          </p:cNvPr>
          <p:cNvSpPr>
            <a:spLocks noGrp="1"/>
          </p:cNvSpPr>
          <p:nvPr>
            <p:ph type="ftr" sz="quarter" idx="11"/>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ODU - CS 410 – Team Yellow – Load.In – Feasibility </a:t>
            </a:r>
          </a:p>
        </p:txBody>
      </p:sp>
      <p:sp>
        <p:nvSpPr>
          <p:cNvPr id="12" name="Slide Number Placeholder 5">
            <a:extLst>
              <a:ext uri="{FF2B5EF4-FFF2-40B4-BE49-F238E27FC236}">
                <a16:creationId xmlns:a16="http://schemas.microsoft.com/office/drawing/2014/main" id="{A99F9988-A2E5-4714-8CCC-2DB41F2D99E9}"/>
              </a:ext>
            </a:extLst>
          </p:cNvPr>
          <p:cNvSpPr>
            <a:spLocks noGrp="1"/>
          </p:cNvSpPr>
          <p:nvPr>
            <p:ph type="sldNum" sz="quarter" idx="12"/>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2846417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5DD99-2F92-4248-B4FF-3BC1EF577317}"/>
              </a:ext>
            </a:extLst>
          </p:cNvPr>
          <p:cNvSpPr>
            <a:spLocks noGrp="1"/>
          </p:cNvSpPr>
          <p:nvPr>
            <p:ph type="title"/>
          </p:nvPr>
        </p:nvSpPr>
        <p:spPr/>
        <p:txBody>
          <a:bodyPr/>
          <a:lstStyle/>
          <a:p>
            <a:r>
              <a:rPr lang="en-US"/>
              <a:t>Click to edit Master title style</a:t>
            </a:r>
          </a:p>
        </p:txBody>
      </p:sp>
      <p:sp>
        <p:nvSpPr>
          <p:cNvPr id="6" name="Date Placeholder 3">
            <a:extLst>
              <a:ext uri="{FF2B5EF4-FFF2-40B4-BE49-F238E27FC236}">
                <a16:creationId xmlns:a16="http://schemas.microsoft.com/office/drawing/2014/main" id="{56B351EA-37B9-4B66-9CB9-67B66884A256}"/>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01325FE-F868-4092-9EA0-F1A994CB37F7}" type="datetime1">
              <a:rPr lang="en-US" smtClean="0"/>
              <a:t>9/27/2020</a:t>
            </a:fld>
            <a:endParaRPr lang="en-US" dirty="0"/>
          </a:p>
        </p:txBody>
      </p:sp>
      <p:sp>
        <p:nvSpPr>
          <p:cNvPr id="7" name="Footer Placeholder 4">
            <a:extLst>
              <a:ext uri="{FF2B5EF4-FFF2-40B4-BE49-F238E27FC236}">
                <a16:creationId xmlns:a16="http://schemas.microsoft.com/office/drawing/2014/main" id="{ECB20882-1B45-4B53-8769-9E298F10C544}"/>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ODU - CS 410 – Team Yellow – Load.In – Feasibility </a:t>
            </a:r>
          </a:p>
        </p:txBody>
      </p:sp>
      <p:sp>
        <p:nvSpPr>
          <p:cNvPr id="8" name="Slide Number Placeholder 5">
            <a:extLst>
              <a:ext uri="{FF2B5EF4-FFF2-40B4-BE49-F238E27FC236}">
                <a16:creationId xmlns:a16="http://schemas.microsoft.com/office/drawing/2014/main" id="{195C1219-A987-45E9-A1FA-7F16D5846087}"/>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7996523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A831B05D-5456-4604-9156-D15FAA410A52}"/>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D4AEE16B-B9B8-4979-AF33-B3CED2AC82AF}" type="datetime1">
              <a:rPr lang="en-US" smtClean="0"/>
              <a:t>9/27/2020</a:t>
            </a:fld>
            <a:endParaRPr lang="en-US" dirty="0"/>
          </a:p>
        </p:txBody>
      </p:sp>
      <p:sp>
        <p:nvSpPr>
          <p:cNvPr id="6" name="Footer Placeholder 4">
            <a:extLst>
              <a:ext uri="{FF2B5EF4-FFF2-40B4-BE49-F238E27FC236}">
                <a16:creationId xmlns:a16="http://schemas.microsoft.com/office/drawing/2014/main" id="{F71CCB1C-FCA3-4AC0-9773-41183D78191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ODU - CS 410 – Team Yellow – Load.In – Feasibility </a:t>
            </a:r>
          </a:p>
        </p:txBody>
      </p:sp>
      <p:sp>
        <p:nvSpPr>
          <p:cNvPr id="7" name="Slide Number Placeholder 5">
            <a:extLst>
              <a:ext uri="{FF2B5EF4-FFF2-40B4-BE49-F238E27FC236}">
                <a16:creationId xmlns:a16="http://schemas.microsoft.com/office/drawing/2014/main" id="{FE69628E-FC4B-485B-A2D3-DD56620BED0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6922794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752A-B0B4-4B5E-9684-61FFB8CAA3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B07799-F9A1-4AE7-8572-93A7BC41F0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5B381C-D86E-421F-9790-B79D5DFEBC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0F71C792-F634-4FDE-A250-9EDE6629A93D}"/>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7DC47BB0-7D4E-4AC4-98F3-C0A4D3A2C30B}" type="datetime1">
              <a:rPr lang="en-US" smtClean="0"/>
              <a:t>9/27/2020</a:t>
            </a:fld>
            <a:endParaRPr lang="en-US" dirty="0"/>
          </a:p>
        </p:txBody>
      </p:sp>
      <p:sp>
        <p:nvSpPr>
          <p:cNvPr id="9" name="Footer Placeholder 4">
            <a:extLst>
              <a:ext uri="{FF2B5EF4-FFF2-40B4-BE49-F238E27FC236}">
                <a16:creationId xmlns:a16="http://schemas.microsoft.com/office/drawing/2014/main" id="{905A4C81-6893-491C-B26F-DE51E1A021C1}"/>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ODU - CS 410 – Team Yellow – Load.In – Feasibility </a:t>
            </a:r>
          </a:p>
        </p:txBody>
      </p:sp>
      <p:sp>
        <p:nvSpPr>
          <p:cNvPr id="10" name="Slide Number Placeholder 5">
            <a:extLst>
              <a:ext uri="{FF2B5EF4-FFF2-40B4-BE49-F238E27FC236}">
                <a16:creationId xmlns:a16="http://schemas.microsoft.com/office/drawing/2014/main" id="{343416D0-1C7A-4A9D-921C-040BD3D9F67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612693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CA68C-ABDB-438B-8A24-E4B852FA3B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11E4A0-456F-44F7-A516-0F8A17041E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627746-FEED-4174-8D3A-3D4C0759F490}"/>
              </a:ext>
            </a:extLst>
          </p:cNvPr>
          <p:cNvSpPr>
            <a:spLocks noGrp="1"/>
          </p:cNvSpPr>
          <p:nvPr>
            <p:ph type="dt" sz="half" idx="10"/>
          </p:nvPr>
        </p:nvSpPr>
        <p:spPr/>
        <p:txBody>
          <a:bodyPr/>
          <a:lstStyle/>
          <a:p>
            <a:fld id="{E6136CC7-986A-4D2E-942B-45F182CAD74B}" type="datetime1">
              <a:rPr lang="en-US" smtClean="0"/>
              <a:t>9/27/2020</a:t>
            </a:fld>
            <a:endParaRPr lang="en-US" dirty="0"/>
          </a:p>
        </p:txBody>
      </p:sp>
      <p:sp>
        <p:nvSpPr>
          <p:cNvPr id="8" name="Footer Placeholder 7">
            <a:extLst>
              <a:ext uri="{FF2B5EF4-FFF2-40B4-BE49-F238E27FC236}">
                <a16:creationId xmlns:a16="http://schemas.microsoft.com/office/drawing/2014/main" id="{3398AE8B-D24D-45D3-A14C-C37C58898200}"/>
              </a:ext>
            </a:extLst>
          </p:cNvPr>
          <p:cNvSpPr>
            <a:spLocks noGrp="1"/>
          </p:cNvSpPr>
          <p:nvPr>
            <p:ph type="ftr" sz="quarter" idx="11"/>
          </p:nvPr>
        </p:nvSpPr>
        <p:spPr/>
        <p:txBody>
          <a:bodyPr/>
          <a:lstStyle/>
          <a:p>
            <a:r>
              <a:rPr lang="en-US" dirty="0"/>
              <a:t>ODU - CS 410 – Team Yellow – Load.In – Feasibility </a:t>
            </a:r>
          </a:p>
        </p:txBody>
      </p:sp>
      <p:sp>
        <p:nvSpPr>
          <p:cNvPr id="9" name="Slide Number Placeholder 8">
            <a:extLst>
              <a:ext uri="{FF2B5EF4-FFF2-40B4-BE49-F238E27FC236}">
                <a16:creationId xmlns:a16="http://schemas.microsoft.com/office/drawing/2014/main" id="{60BA00C9-464C-43AB-9A98-9AE6D3F1A09A}"/>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8241070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9D59D-AEF6-4572-95B4-ACDA850543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724821-18FC-47F3-8B3B-3023BEA630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D358FE-A47D-4389-98C7-273BB3DE20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D07E0853-CD9B-459A-84F9-A1C9EEA26745}"/>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D334D69B-4172-4775-A356-0EC89969D293}" type="datetime1">
              <a:rPr lang="en-US" smtClean="0"/>
              <a:t>9/27/2020</a:t>
            </a:fld>
            <a:endParaRPr lang="en-US" dirty="0"/>
          </a:p>
        </p:txBody>
      </p:sp>
      <p:sp>
        <p:nvSpPr>
          <p:cNvPr id="9" name="Footer Placeholder 4">
            <a:extLst>
              <a:ext uri="{FF2B5EF4-FFF2-40B4-BE49-F238E27FC236}">
                <a16:creationId xmlns:a16="http://schemas.microsoft.com/office/drawing/2014/main" id="{32D8A7D8-BF86-4C63-8805-1E3F82E84996}"/>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ODU - CS 410 – Team Yellow – Load.In – Feasibility </a:t>
            </a:r>
          </a:p>
        </p:txBody>
      </p:sp>
      <p:sp>
        <p:nvSpPr>
          <p:cNvPr id="10" name="Slide Number Placeholder 5">
            <a:extLst>
              <a:ext uri="{FF2B5EF4-FFF2-40B4-BE49-F238E27FC236}">
                <a16:creationId xmlns:a16="http://schemas.microsoft.com/office/drawing/2014/main" id="{764B8D5F-CF75-473C-B91B-19D89E7286D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9784668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7EACF-1309-4EA9-BA22-64CA01D1EC1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F1B7C9-3D1F-4AF9-9342-6CAF9C6F4B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4FF776AB-48CD-4905-B2CB-31A3F54B0584}"/>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E92789ED-F9F2-4804-8CDB-C1C74A7642C2}" type="datetime1">
              <a:rPr lang="en-US" smtClean="0"/>
              <a:t>9/27/2020</a:t>
            </a:fld>
            <a:endParaRPr lang="en-US" dirty="0"/>
          </a:p>
        </p:txBody>
      </p:sp>
      <p:sp>
        <p:nvSpPr>
          <p:cNvPr id="8" name="Footer Placeholder 4">
            <a:extLst>
              <a:ext uri="{FF2B5EF4-FFF2-40B4-BE49-F238E27FC236}">
                <a16:creationId xmlns:a16="http://schemas.microsoft.com/office/drawing/2014/main" id="{F4C88915-EED6-409D-AAB8-8BA2E5F12D10}"/>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ODU - CS 410 – Team Yellow – Load.In – Feasibility </a:t>
            </a:r>
          </a:p>
        </p:txBody>
      </p:sp>
      <p:sp>
        <p:nvSpPr>
          <p:cNvPr id="9" name="Slide Number Placeholder 5">
            <a:extLst>
              <a:ext uri="{FF2B5EF4-FFF2-40B4-BE49-F238E27FC236}">
                <a16:creationId xmlns:a16="http://schemas.microsoft.com/office/drawing/2014/main" id="{4834DFF7-44EA-4C14-8B19-EFB139455AB1}"/>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8041159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019EC9-280F-46D8-B3DE-5A04BB1B4F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FBD993-1AE6-41EC-B34C-5C07022BC7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6394D265-045F-4D4F-827D-C2B2927445D9}"/>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CB0C0543-87DD-49EC-AB68-B0AEF2E34064}" type="datetime1">
              <a:rPr lang="en-US" smtClean="0"/>
              <a:t>9/27/2020</a:t>
            </a:fld>
            <a:endParaRPr lang="en-US" dirty="0"/>
          </a:p>
        </p:txBody>
      </p:sp>
      <p:sp>
        <p:nvSpPr>
          <p:cNvPr id="8" name="Footer Placeholder 4">
            <a:extLst>
              <a:ext uri="{FF2B5EF4-FFF2-40B4-BE49-F238E27FC236}">
                <a16:creationId xmlns:a16="http://schemas.microsoft.com/office/drawing/2014/main" id="{A5B0E232-107C-4230-9488-C789414E82B0}"/>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ODU - CS 410 – Team Yellow – Load.In – Feasibility </a:t>
            </a:r>
          </a:p>
        </p:txBody>
      </p:sp>
      <p:sp>
        <p:nvSpPr>
          <p:cNvPr id="9" name="Slide Number Placeholder 5">
            <a:extLst>
              <a:ext uri="{FF2B5EF4-FFF2-40B4-BE49-F238E27FC236}">
                <a16:creationId xmlns:a16="http://schemas.microsoft.com/office/drawing/2014/main" id="{D47621C4-369D-4937-AA19-73370C98C560}"/>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212729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B6E95-5A0D-4984-BD89-519134C9D5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4255ED-8A2F-4EC7-A7EB-95A8828380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Date Placeholder 12">
            <a:extLst>
              <a:ext uri="{FF2B5EF4-FFF2-40B4-BE49-F238E27FC236}">
                <a16:creationId xmlns:a16="http://schemas.microsoft.com/office/drawing/2014/main" id="{2D28DF67-7A4F-4730-A59A-6622CB133674}"/>
              </a:ext>
            </a:extLst>
          </p:cNvPr>
          <p:cNvSpPr>
            <a:spLocks noGrp="1"/>
          </p:cNvSpPr>
          <p:nvPr>
            <p:ph type="dt" sz="half" idx="10"/>
          </p:nvPr>
        </p:nvSpPr>
        <p:spPr/>
        <p:txBody>
          <a:bodyPr/>
          <a:lstStyle/>
          <a:p>
            <a:fld id="{1E9FE91E-15EC-49F7-92CA-803272A6AA45}" type="datetime1">
              <a:rPr lang="en-US" smtClean="0"/>
              <a:t>9/27/2020</a:t>
            </a:fld>
            <a:endParaRPr lang="en-US" dirty="0"/>
          </a:p>
        </p:txBody>
      </p:sp>
      <p:sp>
        <p:nvSpPr>
          <p:cNvPr id="14" name="Footer Placeholder 13">
            <a:extLst>
              <a:ext uri="{FF2B5EF4-FFF2-40B4-BE49-F238E27FC236}">
                <a16:creationId xmlns:a16="http://schemas.microsoft.com/office/drawing/2014/main" id="{E897FB04-C4D6-44A5-B24D-7727231CBEE7}"/>
              </a:ext>
            </a:extLst>
          </p:cNvPr>
          <p:cNvSpPr>
            <a:spLocks noGrp="1"/>
          </p:cNvSpPr>
          <p:nvPr>
            <p:ph type="ftr" sz="quarter" idx="11"/>
          </p:nvPr>
        </p:nvSpPr>
        <p:spPr/>
        <p:txBody>
          <a:bodyPr/>
          <a:lstStyle/>
          <a:p>
            <a:r>
              <a:rPr lang="en-US" dirty="0"/>
              <a:t>ODU - CS 410 – Team Yellow – Load.In – Feasibility </a:t>
            </a:r>
          </a:p>
        </p:txBody>
      </p:sp>
      <p:sp>
        <p:nvSpPr>
          <p:cNvPr id="15" name="Slide Number Placeholder 14">
            <a:extLst>
              <a:ext uri="{FF2B5EF4-FFF2-40B4-BE49-F238E27FC236}">
                <a16:creationId xmlns:a16="http://schemas.microsoft.com/office/drawing/2014/main" id="{21E7AE28-34DF-4DD4-B3D8-721A3DA793C2}"/>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668828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97ED8-487D-4888-A22A-B4A1413C98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ACBFDB-F100-46A5-91B6-2B82C57E18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FD6FF1-34E7-45A8-86F7-D9918829D0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a:extLst>
              <a:ext uri="{FF2B5EF4-FFF2-40B4-BE49-F238E27FC236}">
                <a16:creationId xmlns:a16="http://schemas.microsoft.com/office/drawing/2014/main" id="{087853C8-9A45-4A1E-B67B-D1237FC1B4A2}"/>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A7FA3BB6-3D4C-4917-9F69-61DA712F460A}" type="datetime1">
              <a:rPr lang="en-US" smtClean="0"/>
              <a:t>9/27/2020</a:t>
            </a:fld>
            <a:endParaRPr lang="en-US" dirty="0"/>
          </a:p>
        </p:txBody>
      </p:sp>
      <p:sp>
        <p:nvSpPr>
          <p:cNvPr id="9" name="Footer Placeholder 4">
            <a:extLst>
              <a:ext uri="{FF2B5EF4-FFF2-40B4-BE49-F238E27FC236}">
                <a16:creationId xmlns:a16="http://schemas.microsoft.com/office/drawing/2014/main" id="{4866B416-F748-4CB6-A7C4-4ED4822ACFAD}"/>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ODU - CS 410 – Team Yellow – Load.In – Feasibility </a:t>
            </a:r>
          </a:p>
        </p:txBody>
      </p:sp>
      <p:sp>
        <p:nvSpPr>
          <p:cNvPr id="10" name="Slide Number Placeholder 5">
            <a:extLst>
              <a:ext uri="{FF2B5EF4-FFF2-40B4-BE49-F238E27FC236}">
                <a16:creationId xmlns:a16="http://schemas.microsoft.com/office/drawing/2014/main" id="{D9B7782A-0AF2-4DDF-AAA8-65980E627352}"/>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8181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A54C6-4969-4F26-9088-EC76150AE9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189E04-5240-4A14-8C0C-A04D82D275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2133D6-1B6F-4248-A34B-5EE4B0FD8A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442DF7-F01E-4A77-8BC7-B9EB31C679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3AF0A4-E7FB-4499-86FC-BDAE12E18D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3">
            <a:extLst>
              <a:ext uri="{FF2B5EF4-FFF2-40B4-BE49-F238E27FC236}">
                <a16:creationId xmlns:a16="http://schemas.microsoft.com/office/drawing/2014/main" id="{D27857A5-9F7C-4A71-9EAA-26C2C959BD4A}"/>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01FE7C7-B2EF-4FC0-8820-BEE2CCC68660}" type="datetime1">
              <a:rPr lang="en-US" smtClean="0"/>
              <a:t>9/27/2020</a:t>
            </a:fld>
            <a:endParaRPr lang="en-US" dirty="0"/>
          </a:p>
        </p:txBody>
      </p:sp>
      <p:sp>
        <p:nvSpPr>
          <p:cNvPr id="19" name="Footer Placeholder 4">
            <a:extLst>
              <a:ext uri="{FF2B5EF4-FFF2-40B4-BE49-F238E27FC236}">
                <a16:creationId xmlns:a16="http://schemas.microsoft.com/office/drawing/2014/main" id="{FBA54511-90E4-4B9C-A70A-B76453064A54}"/>
              </a:ext>
            </a:extLst>
          </p:cNvPr>
          <p:cNvSpPr>
            <a:spLocks noGrp="1"/>
          </p:cNvSpPr>
          <p:nvPr>
            <p:ph type="ftr" sz="quarter" idx="11"/>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ODU - CS 410 – Team Yellow – Load.In – Feasibility </a:t>
            </a:r>
          </a:p>
        </p:txBody>
      </p:sp>
      <p:sp>
        <p:nvSpPr>
          <p:cNvPr id="20" name="Slide Number Placeholder 5">
            <a:extLst>
              <a:ext uri="{FF2B5EF4-FFF2-40B4-BE49-F238E27FC236}">
                <a16:creationId xmlns:a16="http://schemas.microsoft.com/office/drawing/2014/main" id="{0FF0B57E-91D7-4340-A156-F54A429F708E}"/>
              </a:ext>
            </a:extLst>
          </p:cNvPr>
          <p:cNvSpPr>
            <a:spLocks noGrp="1"/>
          </p:cNvSpPr>
          <p:nvPr>
            <p:ph type="sldNum" sz="quarter" idx="12"/>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638320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F4FA-33E0-4260-94BB-73F8DAFDA959}"/>
              </a:ext>
            </a:extLst>
          </p:cNvPr>
          <p:cNvSpPr>
            <a:spLocks noGrp="1"/>
          </p:cNvSpPr>
          <p:nvPr>
            <p:ph type="title"/>
          </p:nvPr>
        </p:nvSpPr>
        <p:spPr/>
        <p:txBody>
          <a:bodyPr/>
          <a:lstStyle/>
          <a:p>
            <a:r>
              <a:rPr lang="en-US"/>
              <a:t>Click to edit Master title style</a:t>
            </a:r>
          </a:p>
        </p:txBody>
      </p:sp>
      <p:sp>
        <p:nvSpPr>
          <p:cNvPr id="11" name="Date Placeholder 10">
            <a:extLst>
              <a:ext uri="{FF2B5EF4-FFF2-40B4-BE49-F238E27FC236}">
                <a16:creationId xmlns:a16="http://schemas.microsoft.com/office/drawing/2014/main" id="{A96C6FEC-BD9E-4350-B778-5E9744AC82BC}"/>
              </a:ext>
            </a:extLst>
          </p:cNvPr>
          <p:cNvSpPr>
            <a:spLocks noGrp="1"/>
          </p:cNvSpPr>
          <p:nvPr>
            <p:ph type="dt" sz="half" idx="10"/>
          </p:nvPr>
        </p:nvSpPr>
        <p:spPr/>
        <p:txBody>
          <a:bodyPr/>
          <a:lstStyle/>
          <a:p>
            <a:fld id="{4117C24B-5EE4-4601-9610-EE3CBE771EDE}" type="datetime1">
              <a:rPr lang="en-US" smtClean="0"/>
              <a:t>9/27/2020</a:t>
            </a:fld>
            <a:endParaRPr lang="en-US" dirty="0"/>
          </a:p>
        </p:txBody>
      </p:sp>
      <p:sp>
        <p:nvSpPr>
          <p:cNvPr id="12" name="Footer Placeholder 11">
            <a:extLst>
              <a:ext uri="{FF2B5EF4-FFF2-40B4-BE49-F238E27FC236}">
                <a16:creationId xmlns:a16="http://schemas.microsoft.com/office/drawing/2014/main" id="{CBDB1911-ADE7-4867-ABA6-3EA0737003BD}"/>
              </a:ext>
            </a:extLst>
          </p:cNvPr>
          <p:cNvSpPr>
            <a:spLocks noGrp="1"/>
          </p:cNvSpPr>
          <p:nvPr>
            <p:ph type="ftr" sz="quarter" idx="11"/>
          </p:nvPr>
        </p:nvSpPr>
        <p:spPr/>
        <p:txBody>
          <a:bodyPr/>
          <a:lstStyle/>
          <a:p>
            <a:r>
              <a:rPr lang="en-US" dirty="0"/>
              <a:t>ODU - CS 410 – Team Yellow – Load.In – Feasibility </a:t>
            </a:r>
          </a:p>
        </p:txBody>
      </p:sp>
      <p:sp>
        <p:nvSpPr>
          <p:cNvPr id="13" name="Slide Number Placeholder 12">
            <a:extLst>
              <a:ext uri="{FF2B5EF4-FFF2-40B4-BE49-F238E27FC236}">
                <a16:creationId xmlns:a16="http://schemas.microsoft.com/office/drawing/2014/main" id="{B1B429F8-6200-4D90-8668-EE2903F85AF8}"/>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948937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29383003-D892-409C-B655-0EF0AB60B82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203EA3D-1257-4BD8-98DF-5FFE56276CF5}" type="datetime1">
              <a:rPr lang="en-US" smtClean="0"/>
              <a:t>9/27/2020</a:t>
            </a:fld>
            <a:endParaRPr lang="en-US" dirty="0"/>
          </a:p>
        </p:txBody>
      </p:sp>
      <p:sp>
        <p:nvSpPr>
          <p:cNvPr id="9" name="Footer Placeholder 4">
            <a:extLst>
              <a:ext uri="{FF2B5EF4-FFF2-40B4-BE49-F238E27FC236}">
                <a16:creationId xmlns:a16="http://schemas.microsoft.com/office/drawing/2014/main" id="{E9273F58-CD23-461A-B522-6545DCB7493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ODU - CS 410 – Team Yellow – Load.In – Feasibility </a:t>
            </a:r>
          </a:p>
        </p:txBody>
      </p:sp>
      <p:sp>
        <p:nvSpPr>
          <p:cNvPr id="10" name="Slide Number Placeholder 5">
            <a:extLst>
              <a:ext uri="{FF2B5EF4-FFF2-40B4-BE49-F238E27FC236}">
                <a16:creationId xmlns:a16="http://schemas.microsoft.com/office/drawing/2014/main" id="{230198EB-D572-4A9F-90F5-E5FE31C127C5}"/>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
        <p:nvSpPr>
          <p:cNvPr id="11" name="Title 10">
            <a:extLst>
              <a:ext uri="{FF2B5EF4-FFF2-40B4-BE49-F238E27FC236}">
                <a16:creationId xmlns:a16="http://schemas.microsoft.com/office/drawing/2014/main" id="{6509B078-7B81-4986-9506-369976E4145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5136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426FD-CA84-4EFC-A4B6-517ADD25AA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4B8538-E6D1-4784-B1B6-56A8AD99AC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447121-E75E-4B71-97FE-9E83E13E1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F912CEDA-0F6B-428A-B383-5966EBCF5593}"/>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6129A251-12D9-4873-B0F6-4885C1A193AD}" type="datetime1">
              <a:rPr lang="en-US" smtClean="0"/>
              <a:t>9/27/2020</a:t>
            </a:fld>
            <a:endParaRPr lang="en-US" dirty="0"/>
          </a:p>
        </p:txBody>
      </p:sp>
      <p:sp>
        <p:nvSpPr>
          <p:cNvPr id="9" name="Footer Placeholder 4">
            <a:extLst>
              <a:ext uri="{FF2B5EF4-FFF2-40B4-BE49-F238E27FC236}">
                <a16:creationId xmlns:a16="http://schemas.microsoft.com/office/drawing/2014/main" id="{FF5C97A8-5365-4EE4-BC14-75E5AF72A03C}"/>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ODU - CS 410 – Team Yellow – Load.In – Feasibility </a:t>
            </a:r>
          </a:p>
        </p:txBody>
      </p:sp>
      <p:sp>
        <p:nvSpPr>
          <p:cNvPr id="10" name="Slide Number Placeholder 5">
            <a:extLst>
              <a:ext uri="{FF2B5EF4-FFF2-40B4-BE49-F238E27FC236}">
                <a16:creationId xmlns:a16="http://schemas.microsoft.com/office/drawing/2014/main" id="{7F222BC1-9A1E-4414-900B-85A0C53483BB}"/>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117758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9162-806E-42EA-9505-F8BCC49E6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FFFB9E-6B59-4E84-8261-BD1EEB22EB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88CBEF-4A1F-4890-98C4-C3EF12F2F8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CC047EA0-DFE9-4A96-837A-F69CDBA937CC}"/>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A1417C65-08EF-4D08-987F-065228EE51B7}" type="datetime1">
              <a:rPr lang="en-US" smtClean="0"/>
              <a:t>9/27/2020</a:t>
            </a:fld>
            <a:endParaRPr lang="en-US" dirty="0"/>
          </a:p>
        </p:txBody>
      </p:sp>
      <p:sp>
        <p:nvSpPr>
          <p:cNvPr id="9" name="Footer Placeholder 4">
            <a:extLst>
              <a:ext uri="{FF2B5EF4-FFF2-40B4-BE49-F238E27FC236}">
                <a16:creationId xmlns:a16="http://schemas.microsoft.com/office/drawing/2014/main" id="{677FD639-22D1-4D8A-9A83-C16A0BDD110C}"/>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ODU - CS 410 – Team Yellow – Load.In – Feasibility </a:t>
            </a:r>
          </a:p>
        </p:txBody>
      </p:sp>
      <p:sp>
        <p:nvSpPr>
          <p:cNvPr id="10" name="Slide Number Placeholder 5">
            <a:extLst>
              <a:ext uri="{FF2B5EF4-FFF2-40B4-BE49-F238E27FC236}">
                <a16:creationId xmlns:a16="http://schemas.microsoft.com/office/drawing/2014/main" id="{94677218-F23A-4F7E-A5A0-43C4A2C8531D}"/>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501638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717FBF-25E8-4779-9C34-EA3056606A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A83A81B-63FD-498A-B325-7FE01AED81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8CCDE9-65CF-4399-BB36-1A6510B36389}"/>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E2D9427-084F-4F35-9A26-91417459E8FA}" type="datetime1">
              <a:rPr lang="en-US" smtClean="0"/>
              <a:t>9/27/2020</a:t>
            </a:fld>
            <a:endParaRPr lang="en-US" dirty="0"/>
          </a:p>
        </p:txBody>
      </p:sp>
      <p:sp>
        <p:nvSpPr>
          <p:cNvPr id="5" name="Footer Placeholder 4">
            <a:extLst>
              <a:ext uri="{FF2B5EF4-FFF2-40B4-BE49-F238E27FC236}">
                <a16:creationId xmlns:a16="http://schemas.microsoft.com/office/drawing/2014/main" id="{9935741C-0357-4BC2-8136-FAD9432DF36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ODU - CS 410 – Team Yellow – Load.In – Feasibility </a:t>
            </a:r>
          </a:p>
        </p:txBody>
      </p:sp>
      <p:sp>
        <p:nvSpPr>
          <p:cNvPr id="6" name="Slide Number Placeholder 5">
            <a:extLst>
              <a:ext uri="{FF2B5EF4-FFF2-40B4-BE49-F238E27FC236}">
                <a16:creationId xmlns:a16="http://schemas.microsoft.com/office/drawing/2014/main" id="{B2EF6CF6-31F2-4883-93A2-5BD0F82E038B}"/>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grpSp>
        <p:nvGrpSpPr>
          <p:cNvPr id="7" name="Group 6">
            <a:extLst>
              <a:ext uri="{FF2B5EF4-FFF2-40B4-BE49-F238E27FC236}">
                <a16:creationId xmlns:a16="http://schemas.microsoft.com/office/drawing/2014/main" id="{BA4EF8A6-8249-4EB2-9F8E-A886E1DEBE10}"/>
              </a:ext>
            </a:extLst>
          </p:cNvPr>
          <p:cNvGrpSpPr/>
          <p:nvPr userDrawn="1"/>
        </p:nvGrpSpPr>
        <p:grpSpPr>
          <a:xfrm>
            <a:off x="87368" y="6091245"/>
            <a:ext cx="693682" cy="695310"/>
            <a:chOff x="144518" y="6054732"/>
            <a:chExt cx="693682" cy="695310"/>
          </a:xfrm>
        </p:grpSpPr>
        <p:sp>
          <p:nvSpPr>
            <p:cNvPr id="8" name="Rectangle: Rounded Corners 7">
              <a:extLst>
                <a:ext uri="{FF2B5EF4-FFF2-40B4-BE49-F238E27FC236}">
                  <a16:creationId xmlns:a16="http://schemas.microsoft.com/office/drawing/2014/main" id="{3E2C611B-5B3A-4612-967D-DC8B4DD1A6CD}"/>
                </a:ext>
              </a:extLst>
            </p:cNvPr>
            <p:cNvSpPr/>
            <p:nvPr/>
          </p:nvSpPr>
          <p:spPr>
            <a:xfrm>
              <a:off x="144518"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ADB39A34-375C-45BF-BA21-D6BBAF27C05D}"/>
                </a:ext>
              </a:extLst>
            </p:cNvPr>
            <p:cNvSpPr/>
            <p:nvPr/>
          </p:nvSpPr>
          <p:spPr>
            <a:xfrm>
              <a:off x="393114"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D4034B2-A627-4B78-8A9C-29FF007612DF}"/>
                </a:ext>
              </a:extLst>
            </p:cNvPr>
            <p:cNvSpPr/>
            <p:nvPr/>
          </p:nvSpPr>
          <p:spPr>
            <a:xfrm>
              <a:off x="393114" y="6306124"/>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33C1F84-5888-47EF-BB77-80B5C434B9DD}"/>
                </a:ext>
              </a:extLst>
            </p:cNvPr>
            <p:cNvSpPr/>
            <p:nvPr/>
          </p:nvSpPr>
          <p:spPr>
            <a:xfrm>
              <a:off x="144518" y="6304205"/>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1C4F766-E4BE-404F-8201-4CEE52A9C90E}"/>
                </a:ext>
              </a:extLst>
            </p:cNvPr>
            <p:cNvSpPr/>
            <p:nvPr/>
          </p:nvSpPr>
          <p:spPr>
            <a:xfrm>
              <a:off x="144518" y="6054732"/>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05B4B36-E4B4-405C-87CF-D119F66EC525}"/>
                </a:ext>
              </a:extLst>
            </p:cNvPr>
            <p:cNvSpPr/>
            <p:nvPr/>
          </p:nvSpPr>
          <p:spPr>
            <a:xfrm>
              <a:off x="642876"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577482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6DD1A1"/>
            </a:gs>
            <a:gs pos="31000">
              <a:schemeClr val="bg1"/>
            </a:gs>
          </a:gsLst>
          <a:lin ang="162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575CD2-A87F-40EA-9541-8596D9C458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3FCA9BD-0E46-4F53-B3EF-46FBA2C60D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5" name="Group 14">
            <a:extLst>
              <a:ext uri="{FF2B5EF4-FFF2-40B4-BE49-F238E27FC236}">
                <a16:creationId xmlns:a16="http://schemas.microsoft.com/office/drawing/2014/main" id="{8FFC406F-C40E-4A41-A338-2644963B9B2D}"/>
              </a:ext>
            </a:extLst>
          </p:cNvPr>
          <p:cNvGrpSpPr/>
          <p:nvPr userDrawn="1"/>
        </p:nvGrpSpPr>
        <p:grpSpPr>
          <a:xfrm>
            <a:off x="144518" y="6054732"/>
            <a:ext cx="693682" cy="695310"/>
            <a:chOff x="144518" y="6054732"/>
            <a:chExt cx="693682" cy="695310"/>
          </a:xfrm>
        </p:grpSpPr>
        <p:sp>
          <p:nvSpPr>
            <p:cNvPr id="9" name="Rectangle: Rounded Corners 8">
              <a:extLst>
                <a:ext uri="{FF2B5EF4-FFF2-40B4-BE49-F238E27FC236}">
                  <a16:creationId xmlns:a16="http://schemas.microsoft.com/office/drawing/2014/main" id="{48154539-86F5-41BC-B90C-1A3FFF730BBA}"/>
                </a:ext>
              </a:extLst>
            </p:cNvPr>
            <p:cNvSpPr/>
            <p:nvPr/>
          </p:nvSpPr>
          <p:spPr>
            <a:xfrm>
              <a:off x="144518"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9209B771-6B4F-4883-9080-EE4FA80AD113}"/>
                </a:ext>
              </a:extLst>
            </p:cNvPr>
            <p:cNvSpPr/>
            <p:nvPr/>
          </p:nvSpPr>
          <p:spPr>
            <a:xfrm>
              <a:off x="393114"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5B86277-A3F4-4BCF-BB5C-B15AAADDBDC7}"/>
                </a:ext>
              </a:extLst>
            </p:cNvPr>
            <p:cNvSpPr/>
            <p:nvPr/>
          </p:nvSpPr>
          <p:spPr>
            <a:xfrm>
              <a:off x="393114" y="6306124"/>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5E503E4E-7618-4D2A-9521-72D31A4E05C1}"/>
                </a:ext>
              </a:extLst>
            </p:cNvPr>
            <p:cNvSpPr/>
            <p:nvPr/>
          </p:nvSpPr>
          <p:spPr>
            <a:xfrm>
              <a:off x="144518" y="6304205"/>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36EC8961-FA18-487B-82EB-EF7C37ED451C}"/>
                </a:ext>
              </a:extLst>
            </p:cNvPr>
            <p:cNvSpPr/>
            <p:nvPr/>
          </p:nvSpPr>
          <p:spPr>
            <a:xfrm>
              <a:off x="144518" y="6054732"/>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D5052D6-A86C-4D7B-A71C-551A63E1CAAC}"/>
                </a:ext>
              </a:extLst>
            </p:cNvPr>
            <p:cNvSpPr/>
            <p:nvPr/>
          </p:nvSpPr>
          <p:spPr>
            <a:xfrm>
              <a:off x="642876"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Date Placeholder 3">
            <a:extLst>
              <a:ext uri="{FF2B5EF4-FFF2-40B4-BE49-F238E27FC236}">
                <a16:creationId xmlns:a16="http://schemas.microsoft.com/office/drawing/2014/main" id="{87DA315D-D455-48F5-9E24-4C712CE6B96A}"/>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0BC1EE22-2C6E-4990-AE66-89D071FFB478}" type="datetime1">
              <a:rPr lang="en-US" smtClean="0"/>
              <a:t>9/27/2020</a:t>
            </a:fld>
            <a:endParaRPr lang="en-US" dirty="0"/>
          </a:p>
        </p:txBody>
      </p:sp>
      <p:sp>
        <p:nvSpPr>
          <p:cNvPr id="29" name="Footer Placeholder 4">
            <a:extLst>
              <a:ext uri="{FF2B5EF4-FFF2-40B4-BE49-F238E27FC236}">
                <a16:creationId xmlns:a16="http://schemas.microsoft.com/office/drawing/2014/main" id="{E95BE382-45AF-41F9-AAC7-1E1842BB607F}"/>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30" name="Slide Number Placeholder 5">
            <a:extLst>
              <a:ext uri="{FF2B5EF4-FFF2-40B4-BE49-F238E27FC236}">
                <a16:creationId xmlns:a16="http://schemas.microsoft.com/office/drawing/2014/main" id="{39E19D39-27A1-42B5-8824-0B672AD2C891}"/>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5369907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www.wtkr.com/2019/11/08/how-that-19-u-haul-rental-can-cost-60-or-more"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www.pensketruckrental.com/renting-from-penske/how-to-load-a-moving-truck/"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www.hayesbc.com/causes-of-trailer-sway-and-how-to-prevent-them/"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s://www.article.com/blog/top-5-moving-mistakes/"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jpeg"/><Relationship Id="rId9"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hyperlink" Target="https://www.movebuddha.com/blog/moving-industry-statistics/" TargetMode="Externa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1844020-8DB6-41A3-BB26-018D4B59CBD5}"/>
              </a:ext>
            </a:extLst>
          </p:cNvPr>
          <p:cNvSpPr/>
          <p:nvPr/>
        </p:nvSpPr>
        <p:spPr>
          <a:xfrm>
            <a:off x="-1203" y="-103744"/>
            <a:ext cx="12192000" cy="685800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Load.In">
            <a:extLst>
              <a:ext uri="{FF2B5EF4-FFF2-40B4-BE49-F238E27FC236}">
                <a16:creationId xmlns:a16="http://schemas.microsoft.com/office/drawing/2014/main" id="{DBE9A72B-9352-440C-8F83-D8D0989E0B70}"/>
              </a:ext>
            </a:extLst>
          </p:cNvPr>
          <p:cNvSpPr>
            <a:spLocks noGrp="1"/>
          </p:cNvSpPr>
          <p:nvPr>
            <p:ph type="ctrTitle"/>
          </p:nvPr>
        </p:nvSpPr>
        <p:spPr>
          <a:xfrm>
            <a:off x="3754369" y="3426856"/>
            <a:ext cx="4680858" cy="862557"/>
          </a:xfrm>
        </p:spPr>
        <p:txBody>
          <a:bodyPr>
            <a:noAutofit/>
          </a:bodyPr>
          <a:lstStyle/>
          <a:p>
            <a:r>
              <a:rPr lang="en-US" sz="7200" b="1" spc="300" dirty="0"/>
              <a:t>Load.in</a:t>
            </a:r>
          </a:p>
        </p:txBody>
      </p:sp>
      <p:sp>
        <p:nvSpPr>
          <p:cNvPr id="3" name="Info">
            <a:extLst>
              <a:ext uri="{FF2B5EF4-FFF2-40B4-BE49-F238E27FC236}">
                <a16:creationId xmlns:a16="http://schemas.microsoft.com/office/drawing/2014/main" id="{A5DD4B51-ADC0-41E3-A87A-DEBA67EE9A4E}"/>
              </a:ext>
            </a:extLst>
          </p:cNvPr>
          <p:cNvSpPr>
            <a:spLocks noGrp="1"/>
          </p:cNvSpPr>
          <p:nvPr>
            <p:ph type="subTitle" idx="1"/>
          </p:nvPr>
        </p:nvSpPr>
        <p:spPr>
          <a:xfrm>
            <a:off x="8931817" y="5140382"/>
            <a:ext cx="3071949" cy="1129937"/>
          </a:xfrm>
        </p:spPr>
        <p:txBody>
          <a:bodyPr>
            <a:noAutofit/>
          </a:bodyPr>
          <a:lstStyle/>
          <a:p>
            <a:pPr algn="r"/>
            <a:r>
              <a:rPr lang="en-US" sz="2000" b="1" dirty="0"/>
              <a:t>Team Yellow</a:t>
            </a:r>
          </a:p>
          <a:p>
            <a:pPr algn="r"/>
            <a:r>
              <a:rPr lang="en-US" sz="2000" b="1" dirty="0"/>
              <a:t>Feasibility Presentation</a:t>
            </a:r>
          </a:p>
          <a:p>
            <a:pPr algn="r"/>
            <a:r>
              <a:rPr lang="en-US" sz="2000" b="1" dirty="0"/>
              <a:t>Old Dominion University</a:t>
            </a:r>
          </a:p>
          <a:p>
            <a:pPr algn="r"/>
            <a:r>
              <a:rPr lang="en-US" sz="2000" b="1" dirty="0"/>
              <a:t>9/26/2020</a:t>
            </a:r>
          </a:p>
        </p:txBody>
      </p:sp>
      <p:sp>
        <p:nvSpPr>
          <p:cNvPr id="4" name="Give Your Move a Game Plan">
            <a:extLst>
              <a:ext uri="{FF2B5EF4-FFF2-40B4-BE49-F238E27FC236}">
                <a16:creationId xmlns:a16="http://schemas.microsoft.com/office/drawing/2014/main" id="{F9D37DA1-4D70-4C8B-A767-DC0BD2A8728D}"/>
              </a:ext>
            </a:extLst>
          </p:cNvPr>
          <p:cNvSpPr txBox="1">
            <a:spLocks/>
          </p:cNvSpPr>
          <p:nvPr/>
        </p:nvSpPr>
        <p:spPr>
          <a:xfrm>
            <a:off x="3022848" y="4289413"/>
            <a:ext cx="6143898" cy="412092"/>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spc="300" dirty="0"/>
              <a:t>Give your move a game plan.</a:t>
            </a:r>
          </a:p>
        </p:txBody>
      </p:sp>
      <p:grpSp>
        <p:nvGrpSpPr>
          <p:cNvPr id="39" name="Rising Logo">
            <a:extLst>
              <a:ext uri="{FF2B5EF4-FFF2-40B4-BE49-F238E27FC236}">
                <a16:creationId xmlns:a16="http://schemas.microsoft.com/office/drawing/2014/main" id="{042B53F2-34BD-40AD-9379-E3F35CAC1E50}"/>
              </a:ext>
            </a:extLst>
          </p:cNvPr>
          <p:cNvGrpSpPr/>
          <p:nvPr/>
        </p:nvGrpSpPr>
        <p:grpSpPr>
          <a:xfrm>
            <a:off x="5381562" y="1662678"/>
            <a:ext cx="1428873" cy="1432227"/>
            <a:chOff x="5638798" y="2453973"/>
            <a:chExt cx="1428873" cy="1432227"/>
          </a:xfrm>
        </p:grpSpPr>
        <p:sp>
          <p:nvSpPr>
            <p:cNvPr id="28" name="Rectangle: Rounded Corners 27">
              <a:extLst>
                <a:ext uri="{FF2B5EF4-FFF2-40B4-BE49-F238E27FC236}">
                  <a16:creationId xmlns:a16="http://schemas.microsoft.com/office/drawing/2014/main" id="{D7C6B570-1629-4743-9880-35F982FEEFBD}"/>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7C9E2751-25C4-4887-8CB6-8F3C164B2F8A}"/>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F19BC4C3-9B0A-405B-82C0-57E0D07AB38A}"/>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8AA060F3-5543-4105-A101-11442A1477EB}"/>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5A311400-00FA-44C2-A9EE-65A8BF56EEC7}"/>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6A28F8E8-986A-4429-A111-379E9245E6EC}"/>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AD373F84-50AF-4888-B387-69F7E56915CD}"/>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12726006"/>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8E898-A6EC-4ACF-8760-1DC599AD859A}"/>
              </a:ext>
            </a:extLst>
          </p:cNvPr>
          <p:cNvSpPr>
            <a:spLocks noGrp="1"/>
          </p:cNvSpPr>
          <p:nvPr>
            <p:ph type="title"/>
          </p:nvPr>
        </p:nvSpPr>
        <p:spPr>
          <a:xfrm>
            <a:off x="581025" y="0"/>
            <a:ext cx="10515600" cy="1325563"/>
          </a:xfrm>
        </p:spPr>
        <p:txBody>
          <a:bodyPr/>
          <a:lstStyle/>
          <a:p>
            <a:r>
              <a:rPr lang="en-US" dirty="0"/>
              <a:t>Professional Movers Are Costly</a:t>
            </a:r>
          </a:p>
        </p:txBody>
      </p:sp>
      <p:sp>
        <p:nvSpPr>
          <p:cNvPr id="3" name="Slide Number Placeholder 2">
            <a:extLst>
              <a:ext uri="{FF2B5EF4-FFF2-40B4-BE49-F238E27FC236}">
                <a16:creationId xmlns:a16="http://schemas.microsoft.com/office/drawing/2014/main" id="{49B9098B-F582-42AD-99EB-8543E37F4362}"/>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10</a:t>
            </a:fld>
            <a:endParaRPr lang="en-US" dirty="0"/>
          </a:p>
        </p:txBody>
      </p:sp>
      <p:sp>
        <p:nvSpPr>
          <p:cNvPr id="5" name="TextBox 4">
            <a:extLst>
              <a:ext uri="{FF2B5EF4-FFF2-40B4-BE49-F238E27FC236}">
                <a16:creationId xmlns:a16="http://schemas.microsoft.com/office/drawing/2014/main" id="{07E4B3F2-1A6C-4BA3-97B5-60F4BDE4184D}"/>
              </a:ext>
            </a:extLst>
          </p:cNvPr>
          <p:cNvSpPr txBox="1"/>
          <p:nvPr/>
        </p:nvSpPr>
        <p:spPr>
          <a:xfrm>
            <a:off x="709612" y="5717381"/>
            <a:ext cx="7591647" cy="923330"/>
          </a:xfrm>
          <a:prstGeom prst="rect">
            <a:avLst/>
          </a:prstGeom>
          <a:noFill/>
        </p:spPr>
        <p:txBody>
          <a:bodyPr wrap="square" rtlCol="0">
            <a:spAutoFit/>
          </a:bodyPr>
          <a:lstStyle/>
          <a:p>
            <a:r>
              <a:rPr lang="en-US" dirty="0"/>
              <a:t>Based on 4 Movers at Average rate of $50/HR to $100/HR</a:t>
            </a:r>
          </a:p>
          <a:p>
            <a:r>
              <a:rPr lang="en-US" dirty="0"/>
              <a:t>https://www.mymovingreviews.com/move/average-moving-cost/</a:t>
            </a:r>
          </a:p>
          <a:p>
            <a:endParaRPr lang="en-US" dirty="0"/>
          </a:p>
        </p:txBody>
      </p:sp>
      <p:graphicFrame>
        <p:nvGraphicFramePr>
          <p:cNvPr id="7" name="Chart 6">
            <a:extLst>
              <a:ext uri="{FF2B5EF4-FFF2-40B4-BE49-F238E27FC236}">
                <a16:creationId xmlns:a16="http://schemas.microsoft.com/office/drawing/2014/main" id="{D2CE9FAF-98E1-428A-8A74-C5FDD815C921}"/>
              </a:ext>
            </a:extLst>
          </p:cNvPr>
          <p:cNvGraphicFramePr>
            <a:graphicFrameLocks/>
          </p:cNvGraphicFramePr>
          <p:nvPr>
            <p:extLst>
              <p:ext uri="{D42A27DB-BD31-4B8C-83A1-F6EECF244321}">
                <p14:modId xmlns:p14="http://schemas.microsoft.com/office/powerpoint/2010/main" val="2841365899"/>
              </p:ext>
            </p:extLst>
          </p:nvPr>
        </p:nvGraphicFramePr>
        <p:xfrm>
          <a:off x="709612" y="1140618"/>
          <a:ext cx="10772775" cy="4576763"/>
        </p:xfrm>
        <a:graphic>
          <a:graphicData uri="http://schemas.openxmlformats.org/drawingml/2006/chart">
            <c:chart xmlns:c="http://schemas.openxmlformats.org/drawingml/2006/chart" xmlns:r="http://schemas.openxmlformats.org/officeDocument/2006/relationships" r:id="rId2"/>
          </a:graphicData>
        </a:graphic>
      </p:graphicFrame>
      <p:sp>
        <p:nvSpPr>
          <p:cNvPr id="4" name="Date Placeholder 3">
            <a:extLst>
              <a:ext uri="{FF2B5EF4-FFF2-40B4-BE49-F238E27FC236}">
                <a16:creationId xmlns:a16="http://schemas.microsoft.com/office/drawing/2014/main" id="{F9690993-D2EB-4403-B3DF-62AA8EF750EB}"/>
              </a:ext>
            </a:extLst>
          </p:cNvPr>
          <p:cNvSpPr>
            <a:spLocks noGrp="1"/>
          </p:cNvSpPr>
          <p:nvPr>
            <p:ph type="dt" sz="half" idx="10"/>
          </p:nvPr>
        </p:nvSpPr>
        <p:spPr/>
        <p:txBody>
          <a:bodyPr/>
          <a:lstStyle/>
          <a:p>
            <a:fld id="{9CD256C3-68A5-488E-9F40-9C014D5C9643}" type="datetime1">
              <a:rPr lang="en-US" smtClean="0"/>
              <a:t>9/27/2020</a:t>
            </a:fld>
            <a:endParaRPr lang="en-US" dirty="0"/>
          </a:p>
        </p:txBody>
      </p:sp>
      <p:sp>
        <p:nvSpPr>
          <p:cNvPr id="6" name="Footer Placeholder 5">
            <a:extLst>
              <a:ext uri="{FF2B5EF4-FFF2-40B4-BE49-F238E27FC236}">
                <a16:creationId xmlns:a16="http://schemas.microsoft.com/office/drawing/2014/main" id="{2BBCCA1D-D7E1-4DA4-87BD-46ADC35D47C0}"/>
              </a:ext>
            </a:extLst>
          </p:cNvPr>
          <p:cNvSpPr>
            <a:spLocks noGrp="1"/>
          </p:cNvSpPr>
          <p:nvPr>
            <p:ph type="ftr" sz="quarter" idx="11"/>
          </p:nvPr>
        </p:nvSpPr>
        <p:spPr/>
        <p:txBody>
          <a:bodyPr/>
          <a:lstStyle/>
          <a:p>
            <a:r>
              <a:rPr lang="en-US" dirty="0"/>
              <a:t>ODU - CS 410 – Team Yellow – Load.In – Feasibility </a:t>
            </a:r>
          </a:p>
        </p:txBody>
      </p:sp>
    </p:spTree>
    <p:extLst>
      <p:ext uri="{BB962C8B-B14F-4D97-AF65-F5344CB8AC3E}">
        <p14:creationId xmlns:p14="http://schemas.microsoft.com/office/powerpoint/2010/main" val="2989387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fontScale="90000"/>
          </a:bodyPr>
          <a:lstStyle/>
          <a:p>
            <a:pPr algn="ctr"/>
            <a:r>
              <a:rPr lang="en-US" sz="4000" dirty="0">
                <a:solidFill>
                  <a:srgbClr val="6DD1A1"/>
                </a:solidFill>
              </a:rPr>
              <a:t>What are the characteristics of the problem?</a:t>
            </a:r>
          </a:p>
        </p:txBody>
      </p:sp>
      <p:sp>
        <p:nvSpPr>
          <p:cNvPr id="2" name="Date Placeholder 1">
            <a:extLst>
              <a:ext uri="{FF2B5EF4-FFF2-40B4-BE49-F238E27FC236}">
                <a16:creationId xmlns:a16="http://schemas.microsoft.com/office/drawing/2014/main" id="{08E0D6F9-A16E-4DD6-B48D-7FB594063492}"/>
              </a:ext>
            </a:extLst>
          </p:cNvPr>
          <p:cNvSpPr>
            <a:spLocks noGrp="1"/>
          </p:cNvSpPr>
          <p:nvPr>
            <p:ph type="dt" sz="half" idx="2"/>
          </p:nvPr>
        </p:nvSpPr>
        <p:spPr/>
        <p:txBody>
          <a:bodyPr/>
          <a:lstStyle/>
          <a:p>
            <a:fld id="{7E624C81-A77C-452B-8BF1-D4358F1CE676}" type="datetime1">
              <a:rPr lang="en-US" smtClean="0"/>
              <a:t>9/27/2020</a:t>
            </a:fld>
            <a:endParaRPr lang="en-US" dirty="0"/>
          </a:p>
        </p:txBody>
      </p:sp>
      <p:sp>
        <p:nvSpPr>
          <p:cNvPr id="5" name="Footer Placeholder 4">
            <a:extLst>
              <a:ext uri="{FF2B5EF4-FFF2-40B4-BE49-F238E27FC236}">
                <a16:creationId xmlns:a16="http://schemas.microsoft.com/office/drawing/2014/main" id="{51A148E3-A954-4D2E-8030-D845ED9F295E}"/>
              </a:ext>
            </a:extLst>
          </p:cNvPr>
          <p:cNvSpPr>
            <a:spLocks noGrp="1"/>
          </p:cNvSpPr>
          <p:nvPr>
            <p:ph type="ftr" sz="quarter" idx="3"/>
          </p:nvPr>
        </p:nvSpPr>
        <p:spPr/>
        <p:txBody>
          <a:bodyPr/>
          <a:lstStyle/>
          <a:p>
            <a:r>
              <a:rPr lang="en-US" dirty="0"/>
              <a:t>ODU - CS 410 – Team Yellow – Load.In – Feasibility </a:t>
            </a:r>
          </a:p>
        </p:txBody>
      </p:sp>
      <p:sp>
        <p:nvSpPr>
          <p:cNvPr id="6" name="Slide Number Placeholder 5">
            <a:extLst>
              <a:ext uri="{FF2B5EF4-FFF2-40B4-BE49-F238E27FC236}">
                <a16:creationId xmlns:a16="http://schemas.microsoft.com/office/drawing/2014/main" id="{649FAC98-E245-4700-9E25-B861DA55B27F}"/>
              </a:ext>
            </a:extLst>
          </p:cNvPr>
          <p:cNvSpPr>
            <a:spLocks noGrp="1"/>
          </p:cNvSpPr>
          <p:nvPr>
            <p:ph type="sldNum" sz="quarter" idx="4"/>
          </p:nvPr>
        </p:nvSpPr>
        <p:spPr/>
        <p:txBody>
          <a:bodyPr/>
          <a:lstStyle/>
          <a:p>
            <a:fld id="{BC24384F-C969-491A-B746-B529BCC5F8BF}" type="slidenum">
              <a:rPr lang="en-US" smtClean="0"/>
              <a:pPr/>
              <a:t>11</a:t>
            </a:fld>
            <a:endParaRPr lang="en-US" dirty="0"/>
          </a:p>
        </p:txBody>
      </p:sp>
    </p:spTree>
    <p:extLst>
      <p:ext uri="{BB962C8B-B14F-4D97-AF65-F5344CB8AC3E}">
        <p14:creationId xmlns:p14="http://schemas.microsoft.com/office/powerpoint/2010/main" val="345497244"/>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2766218"/>
            <a:ext cx="10515600" cy="1325563"/>
          </a:xfrm>
        </p:spPr>
        <p:txBody>
          <a:bodyPr>
            <a:noAutofit/>
          </a:bodyPr>
          <a:lstStyle/>
          <a:p>
            <a:pPr algn="ctr"/>
            <a:r>
              <a:rPr lang="en-US" dirty="0"/>
              <a:t>78.3% of Americans go without the help of professional movers.</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12</a:t>
            </a:fld>
            <a:endParaRPr lang="en-US"/>
          </a:p>
        </p:txBody>
      </p:sp>
      <p:sp>
        <p:nvSpPr>
          <p:cNvPr id="3" name="Date Placeholder 2">
            <a:extLst>
              <a:ext uri="{FF2B5EF4-FFF2-40B4-BE49-F238E27FC236}">
                <a16:creationId xmlns:a16="http://schemas.microsoft.com/office/drawing/2014/main" id="{7D958F2C-8487-44B7-8142-EA0429FDA7EE}"/>
              </a:ext>
            </a:extLst>
          </p:cNvPr>
          <p:cNvSpPr>
            <a:spLocks noGrp="1"/>
          </p:cNvSpPr>
          <p:nvPr>
            <p:ph type="dt" sz="half" idx="10"/>
          </p:nvPr>
        </p:nvSpPr>
        <p:spPr/>
        <p:txBody>
          <a:bodyPr/>
          <a:lstStyle/>
          <a:p>
            <a:fld id="{44DE3130-718C-44C0-B623-8F489949D5FD}" type="datetime1">
              <a:rPr lang="en-US" smtClean="0"/>
              <a:t>9/27/2020</a:t>
            </a:fld>
            <a:endParaRPr lang="en-US" dirty="0"/>
          </a:p>
        </p:txBody>
      </p:sp>
      <p:sp>
        <p:nvSpPr>
          <p:cNvPr id="7" name="Footer Placeholder 6">
            <a:extLst>
              <a:ext uri="{FF2B5EF4-FFF2-40B4-BE49-F238E27FC236}">
                <a16:creationId xmlns:a16="http://schemas.microsoft.com/office/drawing/2014/main" id="{0B687173-08D2-4B18-B3C6-2855BFADB20B}"/>
              </a:ext>
            </a:extLst>
          </p:cNvPr>
          <p:cNvSpPr>
            <a:spLocks noGrp="1"/>
          </p:cNvSpPr>
          <p:nvPr>
            <p:ph type="ftr" sz="quarter" idx="11"/>
          </p:nvPr>
        </p:nvSpPr>
        <p:spPr/>
        <p:txBody>
          <a:bodyPr/>
          <a:lstStyle/>
          <a:p>
            <a:r>
              <a:rPr lang="en-US" dirty="0"/>
              <a:t>ODU - CS 410 – Team Yellow – Load.In – Feasibility </a:t>
            </a:r>
          </a:p>
        </p:txBody>
      </p:sp>
    </p:spTree>
    <p:extLst>
      <p:ext uri="{BB962C8B-B14F-4D97-AF65-F5344CB8AC3E}">
        <p14:creationId xmlns:p14="http://schemas.microsoft.com/office/powerpoint/2010/main" val="202310264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2766218"/>
            <a:ext cx="10515600" cy="1325563"/>
          </a:xfrm>
        </p:spPr>
        <p:txBody>
          <a:bodyPr>
            <a:noAutofit/>
          </a:bodyPr>
          <a:lstStyle/>
          <a:p>
            <a:pPr algn="ctr"/>
            <a:r>
              <a:rPr lang="en-US" i="1" dirty="0"/>
              <a:t>Accurately</a:t>
            </a:r>
            <a:r>
              <a:rPr lang="en-US" dirty="0"/>
              <a:t> determining how big of a truck to get and how many trips a move will take is difficult. Rental Truck companies base their business model on this!</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13</a:t>
            </a:fld>
            <a:endParaRPr lang="en-US"/>
          </a:p>
        </p:txBody>
      </p:sp>
      <p:sp>
        <p:nvSpPr>
          <p:cNvPr id="6" name="Rectangle 5">
            <a:extLst>
              <a:ext uri="{FF2B5EF4-FFF2-40B4-BE49-F238E27FC236}">
                <a16:creationId xmlns:a16="http://schemas.microsoft.com/office/drawing/2014/main" id="{FE77AFF4-7F4F-4226-86BF-4A01626B3B33}"/>
              </a:ext>
            </a:extLst>
          </p:cNvPr>
          <p:cNvSpPr/>
          <p:nvPr/>
        </p:nvSpPr>
        <p:spPr>
          <a:xfrm>
            <a:off x="5511545" y="6127234"/>
            <a:ext cx="1168910" cy="369332"/>
          </a:xfrm>
          <a:prstGeom prst="rect">
            <a:avLst/>
          </a:prstGeom>
        </p:spPr>
        <p:txBody>
          <a:bodyPr wrap="none">
            <a:spAutoFit/>
          </a:bodyPr>
          <a:lstStyle/>
          <a:p>
            <a:pPr algn="ctr"/>
            <a:r>
              <a:rPr lang="en-US" dirty="0">
                <a:hlinkClick r:id="rId3"/>
              </a:rPr>
              <a:t>wtkr.com</a:t>
            </a:r>
            <a:endParaRPr lang="en-US" dirty="0"/>
          </a:p>
        </p:txBody>
      </p:sp>
      <p:sp>
        <p:nvSpPr>
          <p:cNvPr id="3" name="Date Placeholder 2">
            <a:extLst>
              <a:ext uri="{FF2B5EF4-FFF2-40B4-BE49-F238E27FC236}">
                <a16:creationId xmlns:a16="http://schemas.microsoft.com/office/drawing/2014/main" id="{43A794C2-1CA9-4484-8AF3-C3622CCF5D4A}"/>
              </a:ext>
            </a:extLst>
          </p:cNvPr>
          <p:cNvSpPr>
            <a:spLocks noGrp="1"/>
          </p:cNvSpPr>
          <p:nvPr>
            <p:ph type="dt" sz="half" idx="10"/>
          </p:nvPr>
        </p:nvSpPr>
        <p:spPr/>
        <p:txBody>
          <a:bodyPr/>
          <a:lstStyle/>
          <a:p>
            <a:fld id="{BF9A250E-0051-4FD7-A933-CEA39FD59123}" type="datetime1">
              <a:rPr lang="en-US" smtClean="0"/>
              <a:t>9/27/2020</a:t>
            </a:fld>
            <a:endParaRPr lang="en-US" dirty="0"/>
          </a:p>
        </p:txBody>
      </p:sp>
      <p:sp>
        <p:nvSpPr>
          <p:cNvPr id="7" name="Footer Placeholder 6">
            <a:extLst>
              <a:ext uri="{FF2B5EF4-FFF2-40B4-BE49-F238E27FC236}">
                <a16:creationId xmlns:a16="http://schemas.microsoft.com/office/drawing/2014/main" id="{DC640572-8143-4D25-B15C-47A148F1DC2D}"/>
              </a:ext>
            </a:extLst>
          </p:cNvPr>
          <p:cNvSpPr>
            <a:spLocks noGrp="1"/>
          </p:cNvSpPr>
          <p:nvPr>
            <p:ph type="ftr" sz="quarter" idx="11"/>
          </p:nvPr>
        </p:nvSpPr>
        <p:spPr/>
        <p:txBody>
          <a:bodyPr/>
          <a:lstStyle/>
          <a:p>
            <a:r>
              <a:rPr lang="en-US" dirty="0"/>
              <a:t>ODU - CS 410 – Team Yellow – Load.In – Feasibility </a:t>
            </a:r>
          </a:p>
        </p:txBody>
      </p:sp>
    </p:spTree>
    <p:extLst>
      <p:ext uri="{BB962C8B-B14F-4D97-AF65-F5344CB8AC3E}">
        <p14:creationId xmlns:p14="http://schemas.microsoft.com/office/powerpoint/2010/main" val="2525901647"/>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2766219"/>
            <a:ext cx="10515600" cy="1325563"/>
          </a:xfrm>
        </p:spPr>
        <p:txBody>
          <a:bodyPr>
            <a:noAutofit/>
          </a:bodyPr>
          <a:lstStyle/>
          <a:p>
            <a:pPr algn="ctr"/>
            <a:r>
              <a:rPr lang="en-US" dirty="0"/>
              <a:t>Loading a truck properly requires many considerations including weight distribution and protecting fragile items. </a:t>
            </a:r>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14</a:t>
            </a:fld>
            <a:endParaRPr lang="en-US"/>
          </a:p>
        </p:txBody>
      </p:sp>
      <p:sp>
        <p:nvSpPr>
          <p:cNvPr id="6" name="Rectangle 5">
            <a:extLst>
              <a:ext uri="{FF2B5EF4-FFF2-40B4-BE49-F238E27FC236}">
                <a16:creationId xmlns:a16="http://schemas.microsoft.com/office/drawing/2014/main" id="{EB303E37-A738-4E18-9544-BDB0DD886754}"/>
              </a:ext>
            </a:extLst>
          </p:cNvPr>
          <p:cNvSpPr/>
          <p:nvPr/>
        </p:nvSpPr>
        <p:spPr>
          <a:xfrm>
            <a:off x="4706837" y="6127234"/>
            <a:ext cx="2778326" cy="369332"/>
          </a:xfrm>
          <a:prstGeom prst="rect">
            <a:avLst/>
          </a:prstGeom>
        </p:spPr>
        <p:txBody>
          <a:bodyPr wrap="none">
            <a:spAutoFit/>
          </a:bodyPr>
          <a:lstStyle/>
          <a:p>
            <a:pPr algn="ctr"/>
            <a:r>
              <a:rPr lang="en-US" dirty="0">
                <a:hlinkClick r:id="rId3"/>
              </a:rPr>
              <a:t>PenskeTruckRental.com</a:t>
            </a:r>
            <a:endParaRPr lang="en-US" dirty="0"/>
          </a:p>
        </p:txBody>
      </p:sp>
      <p:sp>
        <p:nvSpPr>
          <p:cNvPr id="3" name="Date Placeholder 2">
            <a:extLst>
              <a:ext uri="{FF2B5EF4-FFF2-40B4-BE49-F238E27FC236}">
                <a16:creationId xmlns:a16="http://schemas.microsoft.com/office/drawing/2014/main" id="{0BFF40B5-CE23-4B19-AE3D-A1D6467DA160}"/>
              </a:ext>
            </a:extLst>
          </p:cNvPr>
          <p:cNvSpPr>
            <a:spLocks noGrp="1"/>
          </p:cNvSpPr>
          <p:nvPr>
            <p:ph type="dt" sz="half" idx="10"/>
          </p:nvPr>
        </p:nvSpPr>
        <p:spPr/>
        <p:txBody>
          <a:bodyPr/>
          <a:lstStyle/>
          <a:p>
            <a:fld id="{7DC57380-EBCB-4476-9C5C-C3E1B07BC104}" type="datetime1">
              <a:rPr lang="en-US" smtClean="0"/>
              <a:t>9/27/2020</a:t>
            </a:fld>
            <a:endParaRPr lang="en-US" dirty="0"/>
          </a:p>
        </p:txBody>
      </p:sp>
      <p:sp>
        <p:nvSpPr>
          <p:cNvPr id="5" name="Footer Placeholder 4">
            <a:extLst>
              <a:ext uri="{FF2B5EF4-FFF2-40B4-BE49-F238E27FC236}">
                <a16:creationId xmlns:a16="http://schemas.microsoft.com/office/drawing/2014/main" id="{EF0B2772-EAD4-4B1D-B054-B3421B1DFCC2}"/>
              </a:ext>
            </a:extLst>
          </p:cNvPr>
          <p:cNvSpPr>
            <a:spLocks noGrp="1"/>
          </p:cNvSpPr>
          <p:nvPr>
            <p:ph type="ftr" sz="quarter" idx="11"/>
          </p:nvPr>
        </p:nvSpPr>
        <p:spPr/>
        <p:txBody>
          <a:bodyPr/>
          <a:lstStyle/>
          <a:p>
            <a:r>
              <a:rPr lang="en-US" dirty="0"/>
              <a:t>ODU - CS 410 – Team Yellow – Load.In – Feasibility </a:t>
            </a:r>
          </a:p>
        </p:txBody>
      </p:sp>
    </p:spTree>
    <p:extLst>
      <p:ext uri="{BB962C8B-B14F-4D97-AF65-F5344CB8AC3E}">
        <p14:creationId xmlns:p14="http://schemas.microsoft.com/office/powerpoint/2010/main" val="1919875114"/>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2766219"/>
            <a:ext cx="10515600" cy="1325563"/>
          </a:xfrm>
        </p:spPr>
        <p:txBody>
          <a:bodyPr>
            <a:noAutofit/>
          </a:bodyPr>
          <a:lstStyle/>
          <a:p>
            <a:pPr algn="ctr"/>
            <a:r>
              <a:rPr lang="en-US" dirty="0"/>
              <a:t>Poor packing can result in property damage and in the worst case, a car accident. An estimated 50,000 accidents related to trailer towing occur each year.</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15</a:t>
            </a:fld>
            <a:endParaRPr lang="en-US"/>
          </a:p>
        </p:txBody>
      </p:sp>
      <p:sp>
        <p:nvSpPr>
          <p:cNvPr id="6" name="Rectangle 5">
            <a:extLst>
              <a:ext uri="{FF2B5EF4-FFF2-40B4-BE49-F238E27FC236}">
                <a16:creationId xmlns:a16="http://schemas.microsoft.com/office/drawing/2014/main" id="{00CC1EC6-EAE1-4059-B775-0AD1F8254B58}"/>
              </a:ext>
            </a:extLst>
          </p:cNvPr>
          <p:cNvSpPr/>
          <p:nvPr/>
        </p:nvSpPr>
        <p:spPr>
          <a:xfrm>
            <a:off x="5224077" y="6127234"/>
            <a:ext cx="1669047" cy="369332"/>
          </a:xfrm>
          <a:prstGeom prst="rect">
            <a:avLst/>
          </a:prstGeom>
        </p:spPr>
        <p:txBody>
          <a:bodyPr wrap="none">
            <a:spAutoFit/>
          </a:bodyPr>
          <a:lstStyle/>
          <a:p>
            <a:pPr algn="ctr"/>
            <a:r>
              <a:rPr lang="en-US" dirty="0">
                <a:hlinkClick r:id="rId3"/>
              </a:rPr>
              <a:t>Hayesbc.com</a:t>
            </a:r>
            <a:endParaRPr lang="en-US" dirty="0"/>
          </a:p>
        </p:txBody>
      </p:sp>
      <p:sp>
        <p:nvSpPr>
          <p:cNvPr id="3" name="Date Placeholder 2">
            <a:extLst>
              <a:ext uri="{FF2B5EF4-FFF2-40B4-BE49-F238E27FC236}">
                <a16:creationId xmlns:a16="http://schemas.microsoft.com/office/drawing/2014/main" id="{4CB932C4-B776-4082-A12E-5B3352BFBE14}"/>
              </a:ext>
            </a:extLst>
          </p:cNvPr>
          <p:cNvSpPr>
            <a:spLocks noGrp="1"/>
          </p:cNvSpPr>
          <p:nvPr>
            <p:ph type="dt" sz="half" idx="10"/>
          </p:nvPr>
        </p:nvSpPr>
        <p:spPr/>
        <p:txBody>
          <a:bodyPr/>
          <a:lstStyle/>
          <a:p>
            <a:fld id="{1C2125F0-7FA3-469A-A5F3-97A56482F02B}" type="datetime1">
              <a:rPr lang="en-US" smtClean="0"/>
              <a:t>9/27/2020</a:t>
            </a:fld>
            <a:endParaRPr lang="en-US" dirty="0"/>
          </a:p>
        </p:txBody>
      </p:sp>
      <p:sp>
        <p:nvSpPr>
          <p:cNvPr id="7" name="Footer Placeholder 6">
            <a:extLst>
              <a:ext uri="{FF2B5EF4-FFF2-40B4-BE49-F238E27FC236}">
                <a16:creationId xmlns:a16="http://schemas.microsoft.com/office/drawing/2014/main" id="{85B12E5F-44DB-468D-AEE8-1B4230C0A00A}"/>
              </a:ext>
            </a:extLst>
          </p:cNvPr>
          <p:cNvSpPr>
            <a:spLocks noGrp="1"/>
          </p:cNvSpPr>
          <p:nvPr>
            <p:ph type="ftr" sz="quarter" idx="11"/>
          </p:nvPr>
        </p:nvSpPr>
        <p:spPr>
          <a:xfrm>
            <a:off x="4001201" y="6311900"/>
            <a:ext cx="4114800" cy="546100"/>
          </a:xfrm>
        </p:spPr>
        <p:txBody>
          <a:bodyPr/>
          <a:lstStyle/>
          <a:p>
            <a:r>
              <a:rPr lang="en-US" dirty="0"/>
              <a:t>ODU - CS 410 – Team Yellow – Load.In – Feasibility </a:t>
            </a:r>
          </a:p>
        </p:txBody>
      </p:sp>
    </p:spTree>
    <p:extLst>
      <p:ext uri="{BB962C8B-B14F-4D97-AF65-F5344CB8AC3E}">
        <p14:creationId xmlns:p14="http://schemas.microsoft.com/office/powerpoint/2010/main" val="142248669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2766219"/>
            <a:ext cx="10515600" cy="1325563"/>
          </a:xfrm>
        </p:spPr>
        <p:txBody>
          <a:bodyPr>
            <a:noAutofit/>
          </a:bodyPr>
          <a:lstStyle/>
          <a:p>
            <a:pPr algn="ctr"/>
            <a:r>
              <a:rPr lang="en-US" dirty="0"/>
              <a:t>35% of Americans are stressed the most by logistics and packing.</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16</a:t>
            </a:fld>
            <a:endParaRPr lang="en-US"/>
          </a:p>
        </p:txBody>
      </p:sp>
      <p:sp>
        <p:nvSpPr>
          <p:cNvPr id="6" name="Rectangle 5">
            <a:extLst>
              <a:ext uri="{FF2B5EF4-FFF2-40B4-BE49-F238E27FC236}">
                <a16:creationId xmlns:a16="http://schemas.microsoft.com/office/drawing/2014/main" id="{1C251E46-4E72-4A85-8168-59DC4F8A6F77}"/>
              </a:ext>
            </a:extLst>
          </p:cNvPr>
          <p:cNvSpPr/>
          <p:nvPr/>
        </p:nvSpPr>
        <p:spPr>
          <a:xfrm>
            <a:off x="5395327" y="6110254"/>
            <a:ext cx="1401346" cy="369332"/>
          </a:xfrm>
          <a:prstGeom prst="rect">
            <a:avLst/>
          </a:prstGeom>
        </p:spPr>
        <p:txBody>
          <a:bodyPr wrap="none">
            <a:spAutoFit/>
          </a:bodyPr>
          <a:lstStyle/>
          <a:p>
            <a:pPr algn="ctr"/>
            <a:r>
              <a:rPr lang="en-US" dirty="0">
                <a:hlinkClick r:id="rId3"/>
              </a:rPr>
              <a:t>Article.com</a:t>
            </a:r>
            <a:endParaRPr lang="en-US" dirty="0"/>
          </a:p>
        </p:txBody>
      </p:sp>
      <p:sp>
        <p:nvSpPr>
          <p:cNvPr id="3" name="Date Placeholder 2">
            <a:extLst>
              <a:ext uri="{FF2B5EF4-FFF2-40B4-BE49-F238E27FC236}">
                <a16:creationId xmlns:a16="http://schemas.microsoft.com/office/drawing/2014/main" id="{2F9D0CB4-82DA-4AC1-8BB3-85936D8162EB}"/>
              </a:ext>
            </a:extLst>
          </p:cNvPr>
          <p:cNvSpPr>
            <a:spLocks noGrp="1"/>
          </p:cNvSpPr>
          <p:nvPr>
            <p:ph type="dt" sz="half" idx="10"/>
          </p:nvPr>
        </p:nvSpPr>
        <p:spPr/>
        <p:txBody>
          <a:bodyPr/>
          <a:lstStyle/>
          <a:p>
            <a:fld id="{4018ACE6-6251-4D52-A437-1D2A1B0E0C79}" type="datetime1">
              <a:rPr lang="en-US" smtClean="0"/>
              <a:t>9/27/2020</a:t>
            </a:fld>
            <a:endParaRPr lang="en-US" dirty="0"/>
          </a:p>
        </p:txBody>
      </p:sp>
      <p:sp>
        <p:nvSpPr>
          <p:cNvPr id="7" name="Footer Placeholder 6">
            <a:extLst>
              <a:ext uri="{FF2B5EF4-FFF2-40B4-BE49-F238E27FC236}">
                <a16:creationId xmlns:a16="http://schemas.microsoft.com/office/drawing/2014/main" id="{F78DCEE4-CAFD-4D92-8F13-FF8EAD58C140}"/>
              </a:ext>
            </a:extLst>
          </p:cNvPr>
          <p:cNvSpPr>
            <a:spLocks noGrp="1"/>
          </p:cNvSpPr>
          <p:nvPr>
            <p:ph type="ftr" sz="quarter" idx="11"/>
          </p:nvPr>
        </p:nvSpPr>
        <p:spPr/>
        <p:txBody>
          <a:bodyPr/>
          <a:lstStyle/>
          <a:p>
            <a:r>
              <a:rPr lang="en-US" dirty="0"/>
              <a:t>ODU - CS 410 – Team Yellow – Load.In – Feasibility </a:t>
            </a:r>
          </a:p>
        </p:txBody>
      </p:sp>
    </p:spTree>
    <p:extLst>
      <p:ext uri="{BB962C8B-B14F-4D97-AF65-F5344CB8AC3E}">
        <p14:creationId xmlns:p14="http://schemas.microsoft.com/office/powerpoint/2010/main" val="2389317053"/>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What is the current process?</a:t>
            </a:r>
          </a:p>
        </p:txBody>
      </p:sp>
      <p:sp>
        <p:nvSpPr>
          <p:cNvPr id="2" name="Date Placeholder 1">
            <a:extLst>
              <a:ext uri="{FF2B5EF4-FFF2-40B4-BE49-F238E27FC236}">
                <a16:creationId xmlns:a16="http://schemas.microsoft.com/office/drawing/2014/main" id="{B5AFC495-876B-4A7B-9DB0-0C345F0710F2}"/>
              </a:ext>
            </a:extLst>
          </p:cNvPr>
          <p:cNvSpPr>
            <a:spLocks noGrp="1"/>
          </p:cNvSpPr>
          <p:nvPr>
            <p:ph type="dt" sz="half" idx="2"/>
          </p:nvPr>
        </p:nvSpPr>
        <p:spPr/>
        <p:txBody>
          <a:bodyPr/>
          <a:lstStyle/>
          <a:p>
            <a:fld id="{C6D9424D-E7BF-49BD-8658-E2813B1FCFB1}" type="datetime1">
              <a:rPr lang="en-US" smtClean="0"/>
              <a:t>9/27/2020</a:t>
            </a:fld>
            <a:endParaRPr lang="en-US" dirty="0"/>
          </a:p>
        </p:txBody>
      </p:sp>
      <p:sp>
        <p:nvSpPr>
          <p:cNvPr id="5" name="Footer Placeholder 4">
            <a:extLst>
              <a:ext uri="{FF2B5EF4-FFF2-40B4-BE49-F238E27FC236}">
                <a16:creationId xmlns:a16="http://schemas.microsoft.com/office/drawing/2014/main" id="{2AED6981-2810-42E3-9E53-C01106B874CD}"/>
              </a:ext>
            </a:extLst>
          </p:cNvPr>
          <p:cNvSpPr>
            <a:spLocks noGrp="1"/>
          </p:cNvSpPr>
          <p:nvPr>
            <p:ph type="ftr" sz="quarter" idx="3"/>
          </p:nvPr>
        </p:nvSpPr>
        <p:spPr/>
        <p:txBody>
          <a:bodyPr/>
          <a:lstStyle/>
          <a:p>
            <a:r>
              <a:rPr lang="en-US" dirty="0"/>
              <a:t>ODU - CS 410 – Team Yellow – Load.In – Feasibility </a:t>
            </a:r>
          </a:p>
        </p:txBody>
      </p:sp>
      <p:sp>
        <p:nvSpPr>
          <p:cNvPr id="6" name="Slide Number Placeholder 5">
            <a:extLst>
              <a:ext uri="{FF2B5EF4-FFF2-40B4-BE49-F238E27FC236}">
                <a16:creationId xmlns:a16="http://schemas.microsoft.com/office/drawing/2014/main" id="{5B95F8CA-B7B1-486F-A365-8BA99EDA9161}"/>
              </a:ext>
            </a:extLst>
          </p:cNvPr>
          <p:cNvSpPr>
            <a:spLocks noGrp="1"/>
          </p:cNvSpPr>
          <p:nvPr>
            <p:ph type="sldNum" sz="quarter" idx="4"/>
          </p:nvPr>
        </p:nvSpPr>
        <p:spPr/>
        <p:txBody>
          <a:bodyPr/>
          <a:lstStyle/>
          <a:p>
            <a:fld id="{BC24384F-C969-491A-B746-B529BCC5F8BF}" type="slidenum">
              <a:rPr lang="en-US" smtClean="0"/>
              <a:pPr/>
              <a:t>17</a:t>
            </a:fld>
            <a:endParaRPr lang="en-US" dirty="0"/>
          </a:p>
        </p:txBody>
      </p:sp>
    </p:spTree>
    <p:extLst>
      <p:ext uri="{BB962C8B-B14F-4D97-AF65-F5344CB8AC3E}">
        <p14:creationId xmlns:p14="http://schemas.microsoft.com/office/powerpoint/2010/main" val="356680499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18</a:t>
            </a:fld>
            <a:endParaRPr lang="en-US"/>
          </a:p>
        </p:txBody>
      </p:sp>
      <p:pic>
        <p:nvPicPr>
          <p:cNvPr id="12" name="Picture 11" descr="Graphical user interface&#10;&#10;Description automatically generated">
            <a:extLst>
              <a:ext uri="{FF2B5EF4-FFF2-40B4-BE49-F238E27FC236}">
                <a16:creationId xmlns:a16="http://schemas.microsoft.com/office/drawing/2014/main" id="{CB2D4305-5CD1-4F97-8472-C0968314DC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1940" y="698510"/>
            <a:ext cx="5118660" cy="6026626"/>
          </a:xfrm>
          <a:prstGeom prst="rect">
            <a:avLst/>
          </a:prstGeom>
        </p:spPr>
      </p:pic>
      <p:sp>
        <p:nvSpPr>
          <p:cNvPr id="4" name="Date Placeholder 3">
            <a:extLst>
              <a:ext uri="{FF2B5EF4-FFF2-40B4-BE49-F238E27FC236}">
                <a16:creationId xmlns:a16="http://schemas.microsoft.com/office/drawing/2014/main" id="{423E00F0-982C-4DD7-9D40-7AACD0E7B5B8}"/>
              </a:ext>
            </a:extLst>
          </p:cNvPr>
          <p:cNvSpPr>
            <a:spLocks noGrp="1"/>
          </p:cNvSpPr>
          <p:nvPr>
            <p:ph type="dt" sz="half" idx="10"/>
          </p:nvPr>
        </p:nvSpPr>
        <p:spPr/>
        <p:txBody>
          <a:bodyPr/>
          <a:lstStyle/>
          <a:p>
            <a:fld id="{1081C265-3AE1-4F7B-A958-B272152DDBFA}" type="datetime1">
              <a:rPr lang="en-US" smtClean="0"/>
              <a:t>9/27/2020</a:t>
            </a:fld>
            <a:endParaRPr lang="en-US" dirty="0"/>
          </a:p>
        </p:txBody>
      </p:sp>
      <p:sp>
        <p:nvSpPr>
          <p:cNvPr id="5" name="Footer Placeholder 4">
            <a:extLst>
              <a:ext uri="{FF2B5EF4-FFF2-40B4-BE49-F238E27FC236}">
                <a16:creationId xmlns:a16="http://schemas.microsoft.com/office/drawing/2014/main" id="{978EA93D-276D-4A3D-AD65-B6051B25AD25}"/>
              </a:ext>
            </a:extLst>
          </p:cNvPr>
          <p:cNvSpPr>
            <a:spLocks noGrp="1"/>
          </p:cNvSpPr>
          <p:nvPr>
            <p:ph type="ftr" sz="quarter" idx="11"/>
          </p:nvPr>
        </p:nvSpPr>
        <p:spPr>
          <a:xfrm>
            <a:off x="4963160" y="6344920"/>
            <a:ext cx="4114800" cy="546100"/>
          </a:xfrm>
        </p:spPr>
        <p:txBody>
          <a:bodyPr/>
          <a:lstStyle/>
          <a:p>
            <a:r>
              <a:rPr lang="en-US" dirty="0"/>
              <a:t>ODU - CS 410 – Team Yellow – Load.In – Feasibility </a:t>
            </a:r>
          </a:p>
        </p:txBody>
      </p:sp>
      <p:sp>
        <p:nvSpPr>
          <p:cNvPr id="2" name="TextBox 1">
            <a:extLst>
              <a:ext uri="{FF2B5EF4-FFF2-40B4-BE49-F238E27FC236}">
                <a16:creationId xmlns:a16="http://schemas.microsoft.com/office/drawing/2014/main" id="{5574B78E-D5C0-4DED-BF8B-FC2B33520DD1}"/>
              </a:ext>
            </a:extLst>
          </p:cNvPr>
          <p:cNvSpPr txBox="1"/>
          <p:nvPr/>
        </p:nvSpPr>
        <p:spPr>
          <a:xfrm>
            <a:off x="182880" y="-9376"/>
            <a:ext cx="7985760" cy="707886"/>
          </a:xfrm>
          <a:prstGeom prst="rect">
            <a:avLst/>
          </a:prstGeom>
          <a:noFill/>
        </p:spPr>
        <p:txBody>
          <a:bodyPr wrap="square" rtlCol="0">
            <a:spAutoFit/>
          </a:bodyPr>
          <a:lstStyle/>
          <a:p>
            <a:r>
              <a:rPr lang="en-US" sz="4000" dirty="0"/>
              <a:t>Current Process - Preparing</a:t>
            </a:r>
          </a:p>
        </p:txBody>
      </p:sp>
    </p:spTree>
    <p:extLst>
      <p:ext uri="{BB962C8B-B14F-4D97-AF65-F5344CB8AC3E}">
        <p14:creationId xmlns:p14="http://schemas.microsoft.com/office/powerpoint/2010/main" val="388380884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19</a:t>
            </a:fld>
            <a:endParaRPr lang="en-US"/>
          </a:p>
        </p:txBody>
      </p:sp>
      <p:sp>
        <p:nvSpPr>
          <p:cNvPr id="5" name="Rectangle 4">
            <a:extLst>
              <a:ext uri="{FF2B5EF4-FFF2-40B4-BE49-F238E27FC236}">
                <a16:creationId xmlns:a16="http://schemas.microsoft.com/office/drawing/2014/main" id="{F6EF4D62-3FF1-4F53-AD34-288BE92B37F4}"/>
              </a:ext>
            </a:extLst>
          </p:cNvPr>
          <p:cNvSpPr/>
          <p:nvPr/>
        </p:nvSpPr>
        <p:spPr>
          <a:xfrm>
            <a:off x="9001669" y="155139"/>
            <a:ext cx="2743200" cy="34016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Diagram&#10;&#10;Description automatically generated">
            <a:extLst>
              <a:ext uri="{FF2B5EF4-FFF2-40B4-BE49-F238E27FC236}">
                <a16:creationId xmlns:a16="http://schemas.microsoft.com/office/drawing/2014/main" id="{2091E956-B7F4-47B8-A318-E34199FD38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7846" y="698510"/>
            <a:ext cx="6256308" cy="7628012"/>
          </a:xfrm>
          <a:prstGeom prst="rect">
            <a:avLst/>
          </a:prstGeom>
        </p:spPr>
      </p:pic>
      <p:sp>
        <p:nvSpPr>
          <p:cNvPr id="2" name="Date Placeholder 1">
            <a:extLst>
              <a:ext uri="{FF2B5EF4-FFF2-40B4-BE49-F238E27FC236}">
                <a16:creationId xmlns:a16="http://schemas.microsoft.com/office/drawing/2014/main" id="{C5B46A4E-ACB9-4209-B414-21FFBAB9BCEE}"/>
              </a:ext>
            </a:extLst>
          </p:cNvPr>
          <p:cNvSpPr>
            <a:spLocks noGrp="1"/>
          </p:cNvSpPr>
          <p:nvPr>
            <p:ph type="dt" sz="half" idx="10"/>
          </p:nvPr>
        </p:nvSpPr>
        <p:spPr/>
        <p:txBody>
          <a:bodyPr/>
          <a:lstStyle/>
          <a:p>
            <a:fld id="{FB1B3380-06E2-463C-8B92-A4130519F579}" type="datetime1">
              <a:rPr lang="en-US" smtClean="0"/>
              <a:t>9/27/2020</a:t>
            </a:fld>
            <a:endParaRPr lang="en-US" dirty="0"/>
          </a:p>
        </p:txBody>
      </p:sp>
      <p:sp>
        <p:nvSpPr>
          <p:cNvPr id="4" name="Footer Placeholder 3">
            <a:extLst>
              <a:ext uri="{FF2B5EF4-FFF2-40B4-BE49-F238E27FC236}">
                <a16:creationId xmlns:a16="http://schemas.microsoft.com/office/drawing/2014/main" id="{0BBDE868-7634-4550-8B64-80D27FAF0E9C}"/>
              </a:ext>
            </a:extLst>
          </p:cNvPr>
          <p:cNvSpPr>
            <a:spLocks noGrp="1"/>
          </p:cNvSpPr>
          <p:nvPr>
            <p:ph type="ftr" sz="quarter" idx="11"/>
          </p:nvPr>
        </p:nvSpPr>
        <p:spPr/>
        <p:txBody>
          <a:bodyPr/>
          <a:lstStyle/>
          <a:p>
            <a:r>
              <a:rPr lang="en-US" dirty="0"/>
              <a:t>ODU - CS 410 – Team Yellow – Load.In – Feasibility </a:t>
            </a:r>
          </a:p>
        </p:txBody>
      </p:sp>
      <p:sp>
        <p:nvSpPr>
          <p:cNvPr id="7" name="TextBox 6">
            <a:extLst>
              <a:ext uri="{FF2B5EF4-FFF2-40B4-BE49-F238E27FC236}">
                <a16:creationId xmlns:a16="http://schemas.microsoft.com/office/drawing/2014/main" id="{FB5890E0-FA63-4923-8904-07C41B119371}"/>
              </a:ext>
            </a:extLst>
          </p:cNvPr>
          <p:cNvSpPr txBox="1"/>
          <p:nvPr/>
        </p:nvSpPr>
        <p:spPr>
          <a:xfrm>
            <a:off x="182880" y="-9376"/>
            <a:ext cx="7985760" cy="707886"/>
          </a:xfrm>
          <a:prstGeom prst="rect">
            <a:avLst/>
          </a:prstGeom>
          <a:noFill/>
        </p:spPr>
        <p:txBody>
          <a:bodyPr wrap="square" rtlCol="0">
            <a:spAutoFit/>
          </a:bodyPr>
          <a:lstStyle/>
          <a:p>
            <a:r>
              <a:rPr lang="en-US" sz="4000" dirty="0"/>
              <a:t>Current Process – Moving</a:t>
            </a:r>
          </a:p>
        </p:txBody>
      </p:sp>
    </p:spTree>
    <p:extLst>
      <p:ext uri="{BB962C8B-B14F-4D97-AF65-F5344CB8AC3E}">
        <p14:creationId xmlns:p14="http://schemas.microsoft.com/office/powerpoint/2010/main" val="35830872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oad.In">
            <a:extLst>
              <a:ext uri="{FF2B5EF4-FFF2-40B4-BE49-F238E27FC236}">
                <a16:creationId xmlns:a16="http://schemas.microsoft.com/office/drawing/2014/main" id="{DBE9A72B-9352-440C-8F83-D8D0989E0B70}"/>
              </a:ext>
            </a:extLst>
          </p:cNvPr>
          <p:cNvSpPr>
            <a:spLocks noGrp="1"/>
          </p:cNvSpPr>
          <p:nvPr>
            <p:ph type="ctrTitle"/>
          </p:nvPr>
        </p:nvSpPr>
        <p:spPr>
          <a:xfrm>
            <a:off x="3754369" y="3426856"/>
            <a:ext cx="4680858" cy="862557"/>
          </a:xfrm>
        </p:spPr>
        <p:txBody>
          <a:bodyPr>
            <a:noAutofit/>
          </a:bodyPr>
          <a:lstStyle/>
          <a:p>
            <a:r>
              <a:rPr lang="en-US" sz="7200" b="1" spc="300" dirty="0"/>
              <a:t>Load.in</a:t>
            </a:r>
          </a:p>
        </p:txBody>
      </p:sp>
      <p:sp>
        <p:nvSpPr>
          <p:cNvPr id="3" name="Info">
            <a:extLst>
              <a:ext uri="{FF2B5EF4-FFF2-40B4-BE49-F238E27FC236}">
                <a16:creationId xmlns:a16="http://schemas.microsoft.com/office/drawing/2014/main" id="{A5DD4B51-ADC0-41E3-A87A-DEBA67EE9A4E}"/>
              </a:ext>
            </a:extLst>
          </p:cNvPr>
          <p:cNvSpPr>
            <a:spLocks noGrp="1"/>
          </p:cNvSpPr>
          <p:nvPr>
            <p:ph type="subTitle" idx="1"/>
          </p:nvPr>
        </p:nvSpPr>
        <p:spPr>
          <a:xfrm>
            <a:off x="8931817" y="5140382"/>
            <a:ext cx="3071949" cy="1129937"/>
          </a:xfrm>
        </p:spPr>
        <p:txBody>
          <a:bodyPr>
            <a:noAutofit/>
          </a:bodyPr>
          <a:lstStyle/>
          <a:p>
            <a:pPr algn="r"/>
            <a:r>
              <a:rPr lang="en-US" sz="2000" b="1" dirty="0"/>
              <a:t>Team Yellow</a:t>
            </a:r>
          </a:p>
          <a:p>
            <a:pPr algn="r"/>
            <a:r>
              <a:rPr lang="en-US" sz="2000" b="1" dirty="0"/>
              <a:t>Feasibility Presentation</a:t>
            </a:r>
          </a:p>
          <a:p>
            <a:pPr algn="r"/>
            <a:r>
              <a:rPr lang="en-US" sz="2000" b="1" dirty="0"/>
              <a:t>Old Dominion University</a:t>
            </a:r>
          </a:p>
          <a:p>
            <a:pPr algn="r"/>
            <a:r>
              <a:rPr lang="en-US" sz="2000" b="1" dirty="0"/>
              <a:t>9/23/2020</a:t>
            </a:r>
          </a:p>
        </p:txBody>
      </p:sp>
      <p:sp>
        <p:nvSpPr>
          <p:cNvPr id="4" name="Give Your Move a Game Plan">
            <a:extLst>
              <a:ext uri="{FF2B5EF4-FFF2-40B4-BE49-F238E27FC236}">
                <a16:creationId xmlns:a16="http://schemas.microsoft.com/office/drawing/2014/main" id="{F9D37DA1-4D70-4C8B-A767-DC0BD2A8728D}"/>
              </a:ext>
            </a:extLst>
          </p:cNvPr>
          <p:cNvSpPr txBox="1">
            <a:spLocks/>
          </p:cNvSpPr>
          <p:nvPr/>
        </p:nvSpPr>
        <p:spPr>
          <a:xfrm>
            <a:off x="3022848" y="4289413"/>
            <a:ext cx="6143898" cy="412092"/>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spc="300" dirty="0"/>
              <a:t>Give your move a game plan.</a:t>
            </a:r>
          </a:p>
        </p:txBody>
      </p:sp>
      <p:grpSp>
        <p:nvGrpSpPr>
          <p:cNvPr id="39" name="Rising Logo">
            <a:extLst>
              <a:ext uri="{FF2B5EF4-FFF2-40B4-BE49-F238E27FC236}">
                <a16:creationId xmlns:a16="http://schemas.microsoft.com/office/drawing/2014/main" id="{042B53F2-34BD-40AD-9379-E3F35CAC1E50}"/>
              </a:ext>
            </a:extLst>
          </p:cNvPr>
          <p:cNvGrpSpPr/>
          <p:nvPr/>
        </p:nvGrpSpPr>
        <p:grpSpPr>
          <a:xfrm>
            <a:off x="5381562" y="2711814"/>
            <a:ext cx="1428873" cy="1432227"/>
            <a:chOff x="5638798" y="2453973"/>
            <a:chExt cx="1428873" cy="1432227"/>
          </a:xfrm>
        </p:grpSpPr>
        <p:sp>
          <p:nvSpPr>
            <p:cNvPr id="28" name="Rectangle: Rounded Corners 27">
              <a:extLst>
                <a:ext uri="{FF2B5EF4-FFF2-40B4-BE49-F238E27FC236}">
                  <a16:creationId xmlns:a16="http://schemas.microsoft.com/office/drawing/2014/main" id="{D7C6B570-1629-4743-9880-35F982FEEFBD}"/>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7C9E2751-25C4-4887-8CB6-8F3C164B2F8A}"/>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F19BC4C3-9B0A-405B-82C0-57E0D07AB38A}"/>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8AA060F3-5543-4105-A101-11442A1477EB}"/>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5A311400-00FA-44C2-A9EE-65A8BF56EEC7}"/>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6A28F8E8-986A-4429-A111-379E9245E6EC}"/>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AD373F84-50AF-4888-B387-69F7E56915CD}"/>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Starting Point">
            <a:extLst>
              <a:ext uri="{FF2B5EF4-FFF2-40B4-BE49-F238E27FC236}">
                <a16:creationId xmlns:a16="http://schemas.microsoft.com/office/drawing/2014/main" id="{3407B622-4FD6-4CA8-ACD5-371E27AA7F7A}"/>
              </a:ext>
            </a:extLst>
          </p:cNvPr>
          <p:cNvGrpSpPr/>
          <p:nvPr/>
        </p:nvGrpSpPr>
        <p:grpSpPr>
          <a:xfrm>
            <a:off x="-1203" y="-2144"/>
            <a:ext cx="12192000" cy="6858000"/>
            <a:chOff x="0" y="0"/>
            <a:chExt cx="12192000" cy="6858000"/>
          </a:xfrm>
        </p:grpSpPr>
        <p:sp>
          <p:nvSpPr>
            <p:cNvPr id="49" name="Rectangle 48">
              <a:extLst>
                <a:ext uri="{FF2B5EF4-FFF2-40B4-BE49-F238E27FC236}">
                  <a16:creationId xmlns:a16="http://schemas.microsoft.com/office/drawing/2014/main" id="{E0F47675-DCBC-4572-AC54-21A4858BA550}"/>
                </a:ext>
              </a:extLst>
            </p:cNvPr>
            <p:cNvSpPr/>
            <p:nvPr/>
          </p:nvSpPr>
          <p:spPr>
            <a:xfrm>
              <a:off x="0" y="0"/>
              <a:ext cx="12192000" cy="685800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FD2BB2A9-3140-4DD0-8675-0DC9CB48274B}"/>
                </a:ext>
              </a:extLst>
            </p:cNvPr>
            <p:cNvGrpSpPr/>
            <p:nvPr/>
          </p:nvGrpSpPr>
          <p:grpSpPr>
            <a:xfrm>
              <a:off x="5380360" y="2712616"/>
              <a:ext cx="1428873" cy="1432227"/>
              <a:chOff x="5638798" y="2453973"/>
              <a:chExt cx="1428873" cy="1432227"/>
            </a:xfrm>
          </p:grpSpPr>
          <p:sp>
            <p:nvSpPr>
              <p:cNvPr id="41" name="Rectangle: Rounded Corners 40">
                <a:extLst>
                  <a:ext uri="{FF2B5EF4-FFF2-40B4-BE49-F238E27FC236}">
                    <a16:creationId xmlns:a16="http://schemas.microsoft.com/office/drawing/2014/main" id="{F24AD51D-F9FA-49F7-B3F2-60E7D7378C32}"/>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82E270F2-F219-4D02-BC44-D3D864464DD2}"/>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Rounded Corners 42">
                <a:extLst>
                  <a:ext uri="{FF2B5EF4-FFF2-40B4-BE49-F238E27FC236}">
                    <a16:creationId xmlns:a16="http://schemas.microsoft.com/office/drawing/2014/main" id="{44A5ED4C-272E-4D21-B115-217422C59387}"/>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D35F1B0B-854D-48BB-85D7-99E81ED9C192}"/>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A8431AE3-20E5-4BB5-95E9-EFBFC9585B73}"/>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81AED0D8-531A-4DB6-85CC-743C1E20016C}"/>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8" name="Falling Block">
            <a:extLst>
              <a:ext uri="{FF2B5EF4-FFF2-40B4-BE49-F238E27FC236}">
                <a16:creationId xmlns:a16="http://schemas.microsoft.com/office/drawing/2014/main" id="{EB29CB39-E439-4361-9BF1-05DEAB8DFD8A}"/>
              </a:ext>
            </a:extLst>
          </p:cNvPr>
          <p:cNvSpPr/>
          <p:nvPr/>
        </p:nvSpPr>
        <p:spPr>
          <a:xfrm>
            <a:off x="5893631" y="-128809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19B3985-2315-4E75-AFA5-0C78928816E2}"/>
              </a:ext>
            </a:extLst>
          </p:cNvPr>
          <p:cNvSpPr/>
          <p:nvPr/>
        </p:nvSpPr>
        <p:spPr>
          <a:xfrm>
            <a:off x="0" y="6008914"/>
            <a:ext cx="885371" cy="849086"/>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510527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grpId="0" nodeType="withEffect" p14:presetBounceEnd="37500">
                                      <p:stCondLst>
                                        <p:cond delay="0"/>
                                      </p:stCondLst>
                                      <p:childTnLst>
                                        <p:animMotion origin="layout" path="M 2.08333E-7 3.33333E-6 L 0.00013 0.65833 " pathEditMode="relative" rAng="0" ptsTypes="AA" p14:bounceEnd="37500">
                                          <p:cBhvr>
                                            <p:cTn id="6" dur="1500" fill="hold"/>
                                            <p:tgtEl>
                                              <p:spTgt spid="48"/>
                                            </p:tgtEl>
                                            <p:attrNameLst>
                                              <p:attrName>ppt_x</p:attrName>
                                              <p:attrName>ppt_y</p:attrName>
                                            </p:attrNameLst>
                                          </p:cBhvr>
                                          <p:rCtr x="0" y="32917"/>
                                        </p:animMotion>
                                      </p:childTnLst>
                                    </p:cTn>
                                  </p:par>
                                  <p:par>
                                    <p:cTn id="7" presetID="8" presetClass="emph" presetSubtype="0" decel="100000" fill="hold" grpId="1" nodeType="withEffect">
                                      <p:stCondLst>
                                        <p:cond delay="0"/>
                                      </p:stCondLst>
                                      <p:childTnLst>
                                        <p:animRot by="129600000">
                                          <p:cBhvr>
                                            <p:cTn id="8" dur="2000" fill="hold"/>
                                            <p:tgtEl>
                                              <p:spTgt spid="48"/>
                                            </p:tgtEl>
                                            <p:attrNameLst>
                                              <p:attrName>r</p:attrName>
                                            </p:attrNameLst>
                                          </p:cBhvr>
                                        </p:animRot>
                                      </p:childTnLst>
                                    </p:cTn>
                                  </p:par>
                                  <p:par>
                                    <p:cTn id="9" presetID="1" presetClass="exit" presetSubtype="0" fill="hold" grpId="2" nodeType="withEffect">
                                      <p:stCondLst>
                                        <p:cond delay="2000"/>
                                      </p:stCondLst>
                                      <p:childTnLst>
                                        <p:set>
                                          <p:cBhvr>
                                            <p:cTn id="10" dur="1" fill="hold">
                                              <p:stCondLst>
                                                <p:cond delay="0"/>
                                              </p:stCondLst>
                                            </p:cTn>
                                            <p:tgtEl>
                                              <p:spTgt spid="48"/>
                                            </p:tgtEl>
                                            <p:attrNameLst>
                                              <p:attrName>style.visibility</p:attrName>
                                            </p:attrNameLst>
                                          </p:cBhvr>
                                          <p:to>
                                            <p:strVal val="hidden"/>
                                          </p:to>
                                        </p:set>
                                      </p:childTnLst>
                                    </p:cTn>
                                  </p:par>
                                  <p:par>
                                    <p:cTn id="11" presetID="1" presetClass="exit" presetSubtype="0" fill="hold" nodeType="withEffect">
                                      <p:stCondLst>
                                        <p:cond delay="2000"/>
                                      </p:stCondLst>
                                      <p:childTnLst>
                                        <p:set>
                                          <p:cBhvr>
                                            <p:cTn id="12" dur="1" fill="hold">
                                              <p:stCondLst>
                                                <p:cond delay="0"/>
                                              </p:stCondLst>
                                            </p:cTn>
                                            <p:tgtEl>
                                              <p:spTgt spid="6"/>
                                            </p:tgtEl>
                                            <p:attrNameLst>
                                              <p:attrName>style.visibility</p:attrName>
                                            </p:attrNameLst>
                                          </p:cBhvr>
                                          <p:to>
                                            <p:strVal val="hidden"/>
                                          </p:to>
                                        </p:set>
                                      </p:childTnLst>
                                    </p:cTn>
                                  </p:par>
                                  <p:par>
                                    <p:cTn id="13" presetID="42" presetClass="path" presetSubtype="0" accel="50000" decel="50000" fill="hold" nodeType="withEffect">
                                      <p:stCondLst>
                                        <p:cond delay="2000"/>
                                      </p:stCondLst>
                                      <p:childTnLst>
                                        <p:animMotion origin="layout" path="M 0 1.48148E-6 L 0 -0.16111 " pathEditMode="relative" rAng="0" ptsTypes="AA">
                                          <p:cBhvr>
                                            <p:cTn id="14" dur="1500" fill="hold"/>
                                            <p:tgtEl>
                                              <p:spTgt spid="39"/>
                                            </p:tgtEl>
                                            <p:attrNameLst>
                                              <p:attrName>ppt_x</p:attrName>
                                              <p:attrName>ppt_y</p:attrName>
                                            </p:attrNameLst>
                                          </p:cBhvr>
                                          <p:rCtr x="0" y="-8056"/>
                                        </p:animMotion>
                                      </p:childTnLst>
                                    </p:cTn>
                                  </p:par>
                                  <p:par>
                                    <p:cTn id="15" presetID="10" presetClass="entr" presetSubtype="0" fill="hold" grpId="0" nodeType="withEffect">
                                      <p:stCondLst>
                                        <p:cond delay="2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par>
                                    <p:cTn id="18" presetID="10" presetClass="entr" presetSubtype="0" fill="hold" grpId="0" nodeType="withEffect">
                                      <p:stCondLst>
                                        <p:cond delay="220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500"/>
                                            <p:tgtEl>
                                              <p:spTgt spid="3">
                                                <p:txEl>
                                                  <p:pRg st="0" end="0"/>
                                                </p:txEl>
                                              </p:spTgt>
                                            </p:tgtEl>
                                          </p:cBhvr>
                                        </p:animEffect>
                                      </p:childTnLst>
                                    </p:cTn>
                                  </p:par>
                                  <p:par>
                                    <p:cTn id="21" presetID="10" presetClass="entr" presetSubtype="0" fill="hold" grpId="0" nodeType="withEffect">
                                      <p:stCondLst>
                                        <p:cond delay="220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1500"/>
                                            <p:tgtEl>
                                              <p:spTgt spid="3">
                                                <p:txEl>
                                                  <p:pRg st="1" end="1"/>
                                                </p:txEl>
                                              </p:spTgt>
                                            </p:tgtEl>
                                          </p:cBhvr>
                                        </p:animEffect>
                                      </p:childTnLst>
                                    </p:cTn>
                                  </p:par>
                                  <p:par>
                                    <p:cTn id="24" presetID="10" presetClass="entr" presetSubtype="0" fill="hold" grpId="0" nodeType="withEffect">
                                      <p:stCondLst>
                                        <p:cond delay="230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500"/>
                                            <p:tgtEl>
                                              <p:spTgt spid="3">
                                                <p:txEl>
                                                  <p:pRg st="2" end="2"/>
                                                </p:txEl>
                                              </p:spTgt>
                                            </p:tgtEl>
                                          </p:cBhvr>
                                        </p:animEffect>
                                      </p:childTnLst>
                                    </p:cTn>
                                  </p:par>
                                  <p:par>
                                    <p:cTn id="27" presetID="10" presetClass="entr" presetSubtype="0" fill="hold" grpId="0" nodeType="withEffect">
                                      <p:stCondLst>
                                        <p:cond delay="230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500"/>
                                            <p:tgtEl>
                                              <p:spTgt spid="3">
                                                <p:txEl>
                                                  <p:pRg st="3" end="3"/>
                                                </p:txEl>
                                              </p:spTgt>
                                            </p:tgtEl>
                                          </p:cBhvr>
                                        </p:animEffect>
                                      </p:childTnLst>
                                    </p:cTn>
                                  </p:par>
                                  <p:par>
                                    <p:cTn id="30" presetID="10" presetClass="entr" presetSubtype="0" fill="hold" grpId="0" nodeType="withEffect">
                                      <p:stCondLst>
                                        <p:cond delay="230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p:bldP spid="48" grpId="0" animBg="1"/>
          <p:bldP spid="48" grpId="1" animBg="1"/>
          <p:bldP spid="48" grpId="2"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grpId="0" nodeType="withEffect">
                                      <p:stCondLst>
                                        <p:cond delay="0"/>
                                      </p:stCondLst>
                                      <p:childTnLst>
                                        <p:animMotion origin="layout" path="M 2.08333E-7 3.33333E-6 L 0.00013 0.65833 " pathEditMode="relative" rAng="0" ptsTypes="AA">
                                          <p:cBhvr>
                                            <p:cTn id="6" dur="1500" fill="hold"/>
                                            <p:tgtEl>
                                              <p:spTgt spid="48"/>
                                            </p:tgtEl>
                                            <p:attrNameLst>
                                              <p:attrName>ppt_x</p:attrName>
                                              <p:attrName>ppt_y</p:attrName>
                                            </p:attrNameLst>
                                          </p:cBhvr>
                                          <p:rCtr x="0" y="32917"/>
                                        </p:animMotion>
                                      </p:childTnLst>
                                    </p:cTn>
                                  </p:par>
                                  <p:par>
                                    <p:cTn id="7" presetID="8" presetClass="emph" presetSubtype="0" decel="100000" fill="hold" grpId="1" nodeType="withEffect">
                                      <p:stCondLst>
                                        <p:cond delay="0"/>
                                      </p:stCondLst>
                                      <p:childTnLst>
                                        <p:animRot by="129600000">
                                          <p:cBhvr>
                                            <p:cTn id="8" dur="2000" fill="hold"/>
                                            <p:tgtEl>
                                              <p:spTgt spid="48"/>
                                            </p:tgtEl>
                                            <p:attrNameLst>
                                              <p:attrName>r</p:attrName>
                                            </p:attrNameLst>
                                          </p:cBhvr>
                                        </p:animRot>
                                      </p:childTnLst>
                                    </p:cTn>
                                  </p:par>
                                  <p:par>
                                    <p:cTn id="9" presetID="1" presetClass="exit" presetSubtype="0" fill="hold" grpId="2" nodeType="withEffect">
                                      <p:stCondLst>
                                        <p:cond delay="2000"/>
                                      </p:stCondLst>
                                      <p:childTnLst>
                                        <p:set>
                                          <p:cBhvr>
                                            <p:cTn id="10" dur="1" fill="hold">
                                              <p:stCondLst>
                                                <p:cond delay="0"/>
                                              </p:stCondLst>
                                            </p:cTn>
                                            <p:tgtEl>
                                              <p:spTgt spid="48"/>
                                            </p:tgtEl>
                                            <p:attrNameLst>
                                              <p:attrName>style.visibility</p:attrName>
                                            </p:attrNameLst>
                                          </p:cBhvr>
                                          <p:to>
                                            <p:strVal val="hidden"/>
                                          </p:to>
                                        </p:set>
                                      </p:childTnLst>
                                    </p:cTn>
                                  </p:par>
                                  <p:par>
                                    <p:cTn id="11" presetID="1" presetClass="exit" presetSubtype="0" fill="hold" nodeType="withEffect">
                                      <p:stCondLst>
                                        <p:cond delay="2000"/>
                                      </p:stCondLst>
                                      <p:childTnLst>
                                        <p:set>
                                          <p:cBhvr>
                                            <p:cTn id="12" dur="1" fill="hold">
                                              <p:stCondLst>
                                                <p:cond delay="0"/>
                                              </p:stCondLst>
                                            </p:cTn>
                                            <p:tgtEl>
                                              <p:spTgt spid="6"/>
                                            </p:tgtEl>
                                            <p:attrNameLst>
                                              <p:attrName>style.visibility</p:attrName>
                                            </p:attrNameLst>
                                          </p:cBhvr>
                                          <p:to>
                                            <p:strVal val="hidden"/>
                                          </p:to>
                                        </p:set>
                                      </p:childTnLst>
                                    </p:cTn>
                                  </p:par>
                                  <p:par>
                                    <p:cTn id="13" presetID="42" presetClass="path" presetSubtype="0" accel="50000" decel="50000" fill="hold" nodeType="withEffect">
                                      <p:stCondLst>
                                        <p:cond delay="2000"/>
                                      </p:stCondLst>
                                      <p:childTnLst>
                                        <p:animMotion origin="layout" path="M 0 1.48148E-6 L 0 -0.16111 " pathEditMode="relative" rAng="0" ptsTypes="AA">
                                          <p:cBhvr>
                                            <p:cTn id="14" dur="1500" fill="hold"/>
                                            <p:tgtEl>
                                              <p:spTgt spid="39"/>
                                            </p:tgtEl>
                                            <p:attrNameLst>
                                              <p:attrName>ppt_x</p:attrName>
                                              <p:attrName>ppt_y</p:attrName>
                                            </p:attrNameLst>
                                          </p:cBhvr>
                                          <p:rCtr x="0" y="-8056"/>
                                        </p:animMotion>
                                      </p:childTnLst>
                                    </p:cTn>
                                  </p:par>
                                  <p:par>
                                    <p:cTn id="15" presetID="10" presetClass="entr" presetSubtype="0" fill="hold" grpId="0" nodeType="withEffect">
                                      <p:stCondLst>
                                        <p:cond delay="2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par>
                                    <p:cTn id="18" presetID="10" presetClass="entr" presetSubtype="0" fill="hold" grpId="0" nodeType="withEffect">
                                      <p:stCondLst>
                                        <p:cond delay="220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500"/>
                                            <p:tgtEl>
                                              <p:spTgt spid="3">
                                                <p:txEl>
                                                  <p:pRg st="0" end="0"/>
                                                </p:txEl>
                                              </p:spTgt>
                                            </p:tgtEl>
                                          </p:cBhvr>
                                        </p:animEffect>
                                      </p:childTnLst>
                                    </p:cTn>
                                  </p:par>
                                  <p:par>
                                    <p:cTn id="21" presetID="10" presetClass="entr" presetSubtype="0" fill="hold" grpId="0" nodeType="withEffect">
                                      <p:stCondLst>
                                        <p:cond delay="220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1500"/>
                                            <p:tgtEl>
                                              <p:spTgt spid="3">
                                                <p:txEl>
                                                  <p:pRg st="1" end="1"/>
                                                </p:txEl>
                                              </p:spTgt>
                                            </p:tgtEl>
                                          </p:cBhvr>
                                        </p:animEffect>
                                      </p:childTnLst>
                                    </p:cTn>
                                  </p:par>
                                  <p:par>
                                    <p:cTn id="24" presetID="10" presetClass="entr" presetSubtype="0" fill="hold" grpId="0" nodeType="withEffect">
                                      <p:stCondLst>
                                        <p:cond delay="230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500"/>
                                            <p:tgtEl>
                                              <p:spTgt spid="3">
                                                <p:txEl>
                                                  <p:pRg st="2" end="2"/>
                                                </p:txEl>
                                              </p:spTgt>
                                            </p:tgtEl>
                                          </p:cBhvr>
                                        </p:animEffect>
                                      </p:childTnLst>
                                    </p:cTn>
                                  </p:par>
                                  <p:par>
                                    <p:cTn id="27" presetID="10" presetClass="entr" presetSubtype="0" fill="hold" grpId="0" nodeType="withEffect">
                                      <p:stCondLst>
                                        <p:cond delay="230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500"/>
                                            <p:tgtEl>
                                              <p:spTgt spid="3">
                                                <p:txEl>
                                                  <p:pRg st="3" end="3"/>
                                                </p:txEl>
                                              </p:spTgt>
                                            </p:tgtEl>
                                          </p:cBhvr>
                                        </p:animEffect>
                                      </p:childTnLst>
                                    </p:cTn>
                                  </p:par>
                                  <p:par>
                                    <p:cTn id="30" presetID="10" presetClass="entr" presetSubtype="0" fill="hold" grpId="0" nodeType="withEffect">
                                      <p:stCondLst>
                                        <p:cond delay="230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p:bldP spid="48" grpId="0" animBg="1"/>
          <p:bldP spid="48" grpId="1" animBg="1"/>
          <p:bldP spid="48" grpId="2"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19E6E0-5E95-4CC6-AE33-A4B08D45ED47}"/>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20</a:t>
            </a:fld>
            <a:endParaRPr lang="en-US"/>
          </a:p>
        </p:txBody>
      </p:sp>
      <p:pic>
        <p:nvPicPr>
          <p:cNvPr id="8" name="Picture 7" descr="Graphical user interface, application&#10;&#10;Description automatically generated">
            <a:extLst>
              <a:ext uri="{FF2B5EF4-FFF2-40B4-BE49-F238E27FC236}">
                <a16:creationId xmlns:a16="http://schemas.microsoft.com/office/drawing/2014/main" id="{B950B175-3A9D-42AD-A2AE-3558E8611A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0323" y="812800"/>
            <a:ext cx="5931354" cy="6045200"/>
          </a:xfrm>
          <a:prstGeom prst="rect">
            <a:avLst/>
          </a:prstGeom>
        </p:spPr>
      </p:pic>
      <p:sp>
        <p:nvSpPr>
          <p:cNvPr id="2" name="Date Placeholder 1">
            <a:extLst>
              <a:ext uri="{FF2B5EF4-FFF2-40B4-BE49-F238E27FC236}">
                <a16:creationId xmlns:a16="http://schemas.microsoft.com/office/drawing/2014/main" id="{CBC84194-1873-4C38-AB65-E43618A58883}"/>
              </a:ext>
            </a:extLst>
          </p:cNvPr>
          <p:cNvSpPr>
            <a:spLocks noGrp="1"/>
          </p:cNvSpPr>
          <p:nvPr>
            <p:ph type="dt" sz="half" idx="10"/>
          </p:nvPr>
        </p:nvSpPr>
        <p:spPr/>
        <p:txBody>
          <a:bodyPr/>
          <a:lstStyle/>
          <a:p>
            <a:fld id="{3CC511DF-53C0-4A20-B7BE-D4B78F1B98FB}" type="datetime1">
              <a:rPr lang="en-US" smtClean="0"/>
              <a:t>9/27/2020</a:t>
            </a:fld>
            <a:endParaRPr lang="en-US" dirty="0"/>
          </a:p>
        </p:txBody>
      </p:sp>
      <p:sp>
        <p:nvSpPr>
          <p:cNvPr id="4" name="Footer Placeholder 3">
            <a:extLst>
              <a:ext uri="{FF2B5EF4-FFF2-40B4-BE49-F238E27FC236}">
                <a16:creationId xmlns:a16="http://schemas.microsoft.com/office/drawing/2014/main" id="{C2FB8FF9-06CA-4787-B475-52BCB8332ADA}"/>
              </a:ext>
            </a:extLst>
          </p:cNvPr>
          <p:cNvSpPr>
            <a:spLocks noGrp="1"/>
          </p:cNvSpPr>
          <p:nvPr>
            <p:ph type="ftr" sz="quarter" idx="11"/>
          </p:nvPr>
        </p:nvSpPr>
        <p:spPr>
          <a:xfrm>
            <a:off x="4495800" y="6311900"/>
            <a:ext cx="4114800" cy="546100"/>
          </a:xfrm>
        </p:spPr>
        <p:txBody>
          <a:bodyPr/>
          <a:lstStyle/>
          <a:p>
            <a:r>
              <a:rPr lang="en-US" dirty="0"/>
              <a:t>ODU - CS 410 – Team Yellow – Load.In – Feasibility </a:t>
            </a:r>
          </a:p>
        </p:txBody>
      </p:sp>
      <p:sp>
        <p:nvSpPr>
          <p:cNvPr id="6" name="TextBox 5">
            <a:extLst>
              <a:ext uri="{FF2B5EF4-FFF2-40B4-BE49-F238E27FC236}">
                <a16:creationId xmlns:a16="http://schemas.microsoft.com/office/drawing/2014/main" id="{B79A69F9-DBC0-49FD-AD33-DB0529F250A6}"/>
              </a:ext>
            </a:extLst>
          </p:cNvPr>
          <p:cNvSpPr txBox="1"/>
          <p:nvPr/>
        </p:nvSpPr>
        <p:spPr>
          <a:xfrm>
            <a:off x="182880" y="-9376"/>
            <a:ext cx="7985760" cy="707886"/>
          </a:xfrm>
          <a:prstGeom prst="rect">
            <a:avLst/>
          </a:prstGeom>
          <a:noFill/>
        </p:spPr>
        <p:txBody>
          <a:bodyPr wrap="square" rtlCol="0">
            <a:spAutoFit/>
          </a:bodyPr>
          <a:lstStyle/>
          <a:p>
            <a:r>
              <a:rPr lang="en-US" sz="4000" dirty="0"/>
              <a:t>Current Process – Post Move</a:t>
            </a:r>
          </a:p>
        </p:txBody>
      </p:sp>
    </p:spTree>
    <p:extLst>
      <p:ext uri="{BB962C8B-B14F-4D97-AF65-F5344CB8AC3E}">
        <p14:creationId xmlns:p14="http://schemas.microsoft.com/office/powerpoint/2010/main" val="1323478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Solution Definition</a:t>
            </a:r>
          </a:p>
        </p:txBody>
      </p:sp>
      <p:sp>
        <p:nvSpPr>
          <p:cNvPr id="2" name="Date Placeholder 1">
            <a:extLst>
              <a:ext uri="{FF2B5EF4-FFF2-40B4-BE49-F238E27FC236}">
                <a16:creationId xmlns:a16="http://schemas.microsoft.com/office/drawing/2014/main" id="{1DAFAE07-6C0E-4950-B1BB-B2AA69DC674A}"/>
              </a:ext>
            </a:extLst>
          </p:cNvPr>
          <p:cNvSpPr>
            <a:spLocks noGrp="1"/>
          </p:cNvSpPr>
          <p:nvPr>
            <p:ph type="dt" sz="half" idx="2"/>
          </p:nvPr>
        </p:nvSpPr>
        <p:spPr/>
        <p:txBody>
          <a:bodyPr/>
          <a:lstStyle/>
          <a:p>
            <a:fld id="{4D84EE22-7155-4083-BC84-B0D94211342F}" type="datetime1">
              <a:rPr lang="en-US" smtClean="0"/>
              <a:t>9/27/2020</a:t>
            </a:fld>
            <a:endParaRPr lang="en-US" dirty="0"/>
          </a:p>
        </p:txBody>
      </p:sp>
      <p:sp>
        <p:nvSpPr>
          <p:cNvPr id="5" name="Footer Placeholder 4">
            <a:extLst>
              <a:ext uri="{FF2B5EF4-FFF2-40B4-BE49-F238E27FC236}">
                <a16:creationId xmlns:a16="http://schemas.microsoft.com/office/drawing/2014/main" id="{FCB515BB-EF90-4A57-806B-AD2431C24D87}"/>
              </a:ext>
            </a:extLst>
          </p:cNvPr>
          <p:cNvSpPr>
            <a:spLocks noGrp="1"/>
          </p:cNvSpPr>
          <p:nvPr>
            <p:ph type="ftr" sz="quarter" idx="3"/>
          </p:nvPr>
        </p:nvSpPr>
        <p:spPr/>
        <p:txBody>
          <a:bodyPr/>
          <a:lstStyle/>
          <a:p>
            <a:r>
              <a:rPr lang="en-US" dirty="0"/>
              <a:t>ODU - CS 410 – Team Yellow – Load.In – Feasibility </a:t>
            </a:r>
          </a:p>
        </p:txBody>
      </p:sp>
      <p:sp>
        <p:nvSpPr>
          <p:cNvPr id="6" name="Slide Number Placeholder 5">
            <a:extLst>
              <a:ext uri="{FF2B5EF4-FFF2-40B4-BE49-F238E27FC236}">
                <a16:creationId xmlns:a16="http://schemas.microsoft.com/office/drawing/2014/main" id="{7C560DB3-8A1A-42D2-AEE1-5090C86664DB}"/>
              </a:ext>
            </a:extLst>
          </p:cNvPr>
          <p:cNvSpPr>
            <a:spLocks noGrp="1"/>
          </p:cNvSpPr>
          <p:nvPr>
            <p:ph type="sldNum" sz="quarter" idx="4"/>
          </p:nvPr>
        </p:nvSpPr>
        <p:spPr/>
        <p:txBody>
          <a:bodyPr/>
          <a:lstStyle/>
          <a:p>
            <a:fld id="{BC24384F-C969-491A-B746-B529BCC5F8BF}" type="slidenum">
              <a:rPr lang="en-US" smtClean="0"/>
              <a:pPr/>
              <a:t>21</a:t>
            </a:fld>
            <a:endParaRPr lang="en-US" dirty="0"/>
          </a:p>
        </p:txBody>
      </p:sp>
    </p:spTree>
    <p:extLst>
      <p:ext uri="{BB962C8B-B14F-4D97-AF65-F5344CB8AC3E}">
        <p14:creationId xmlns:p14="http://schemas.microsoft.com/office/powerpoint/2010/main" val="388058300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22</a:t>
            </a:fld>
            <a:endParaRPr lang="en-US"/>
          </a:p>
        </p:txBody>
      </p:sp>
      <p:pic>
        <p:nvPicPr>
          <p:cNvPr id="4" name="Picture 3" descr="Shape&#10;&#10;Description automatically generated">
            <a:extLst>
              <a:ext uri="{FF2B5EF4-FFF2-40B4-BE49-F238E27FC236}">
                <a16:creationId xmlns:a16="http://schemas.microsoft.com/office/drawing/2014/main" id="{AB29FC46-C386-452A-A7F7-196008CEB2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8625" y="64625"/>
            <a:ext cx="6793375" cy="6793375"/>
          </a:xfrm>
          <a:prstGeom prst="rect">
            <a:avLst/>
          </a:prstGeom>
        </p:spPr>
      </p:pic>
      <p:sp>
        <p:nvSpPr>
          <p:cNvPr id="5" name="TextBox 4">
            <a:extLst>
              <a:ext uri="{FF2B5EF4-FFF2-40B4-BE49-F238E27FC236}">
                <a16:creationId xmlns:a16="http://schemas.microsoft.com/office/drawing/2014/main" id="{B0A94775-C43A-4BE0-868A-D4842958993F}"/>
              </a:ext>
            </a:extLst>
          </p:cNvPr>
          <p:cNvSpPr txBox="1"/>
          <p:nvPr/>
        </p:nvSpPr>
        <p:spPr>
          <a:xfrm>
            <a:off x="0" y="2218767"/>
            <a:ext cx="5937813" cy="1938992"/>
          </a:xfrm>
          <a:prstGeom prst="rect">
            <a:avLst/>
          </a:prstGeom>
          <a:noFill/>
        </p:spPr>
        <p:txBody>
          <a:bodyPr wrap="square" rtlCol="0">
            <a:spAutoFit/>
          </a:bodyPr>
          <a:lstStyle/>
          <a:p>
            <a:r>
              <a:rPr lang="en-US" sz="6000" dirty="0"/>
              <a:t>Solution Characteristics</a:t>
            </a:r>
          </a:p>
        </p:txBody>
      </p:sp>
      <p:sp>
        <p:nvSpPr>
          <p:cNvPr id="2" name="Date Placeholder 1">
            <a:extLst>
              <a:ext uri="{FF2B5EF4-FFF2-40B4-BE49-F238E27FC236}">
                <a16:creationId xmlns:a16="http://schemas.microsoft.com/office/drawing/2014/main" id="{3A1DADDA-977B-4B57-B8AE-4731DB2631F5}"/>
              </a:ext>
            </a:extLst>
          </p:cNvPr>
          <p:cNvSpPr>
            <a:spLocks noGrp="1"/>
          </p:cNvSpPr>
          <p:nvPr>
            <p:ph type="dt" sz="half" idx="10"/>
          </p:nvPr>
        </p:nvSpPr>
        <p:spPr/>
        <p:txBody>
          <a:bodyPr/>
          <a:lstStyle/>
          <a:p>
            <a:fld id="{8BA68BDB-11E5-4A7E-AA70-ECC33EBC346E}" type="datetime1">
              <a:rPr lang="en-US" smtClean="0"/>
              <a:t>9/27/2020</a:t>
            </a:fld>
            <a:endParaRPr lang="en-US" dirty="0"/>
          </a:p>
        </p:txBody>
      </p:sp>
      <p:sp>
        <p:nvSpPr>
          <p:cNvPr id="6" name="Footer Placeholder 5">
            <a:extLst>
              <a:ext uri="{FF2B5EF4-FFF2-40B4-BE49-F238E27FC236}">
                <a16:creationId xmlns:a16="http://schemas.microsoft.com/office/drawing/2014/main" id="{FD63C7DA-8480-4191-A9B8-FAA137A95958}"/>
              </a:ext>
            </a:extLst>
          </p:cNvPr>
          <p:cNvSpPr>
            <a:spLocks noGrp="1"/>
          </p:cNvSpPr>
          <p:nvPr>
            <p:ph type="ftr" sz="quarter" idx="11"/>
          </p:nvPr>
        </p:nvSpPr>
        <p:spPr/>
        <p:txBody>
          <a:bodyPr/>
          <a:lstStyle/>
          <a:p>
            <a:r>
              <a:rPr lang="en-US" dirty="0"/>
              <a:t>ODU - CS 410 – Team Yellow – Load.In – Feasibility </a:t>
            </a:r>
          </a:p>
        </p:txBody>
      </p:sp>
    </p:spTree>
    <p:extLst>
      <p:ext uri="{BB962C8B-B14F-4D97-AF65-F5344CB8AC3E}">
        <p14:creationId xmlns:p14="http://schemas.microsoft.com/office/powerpoint/2010/main" val="274330729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How will the solution help the process?</a:t>
            </a:r>
          </a:p>
        </p:txBody>
      </p:sp>
      <p:sp>
        <p:nvSpPr>
          <p:cNvPr id="2" name="Date Placeholder 1">
            <a:extLst>
              <a:ext uri="{FF2B5EF4-FFF2-40B4-BE49-F238E27FC236}">
                <a16:creationId xmlns:a16="http://schemas.microsoft.com/office/drawing/2014/main" id="{5FB90E52-646A-4FB1-A91F-774C780F45E7}"/>
              </a:ext>
            </a:extLst>
          </p:cNvPr>
          <p:cNvSpPr>
            <a:spLocks noGrp="1"/>
          </p:cNvSpPr>
          <p:nvPr>
            <p:ph type="dt" sz="half" idx="2"/>
          </p:nvPr>
        </p:nvSpPr>
        <p:spPr/>
        <p:txBody>
          <a:bodyPr/>
          <a:lstStyle/>
          <a:p>
            <a:fld id="{E40C797F-BEBA-4817-856E-34BD87A75FFB}" type="datetime1">
              <a:rPr lang="en-US" smtClean="0"/>
              <a:t>9/27/2020</a:t>
            </a:fld>
            <a:endParaRPr lang="en-US" dirty="0"/>
          </a:p>
        </p:txBody>
      </p:sp>
      <p:sp>
        <p:nvSpPr>
          <p:cNvPr id="5" name="Footer Placeholder 4">
            <a:extLst>
              <a:ext uri="{FF2B5EF4-FFF2-40B4-BE49-F238E27FC236}">
                <a16:creationId xmlns:a16="http://schemas.microsoft.com/office/drawing/2014/main" id="{625D4399-EB9B-4119-ACA1-9BEA198C960C}"/>
              </a:ext>
            </a:extLst>
          </p:cNvPr>
          <p:cNvSpPr>
            <a:spLocks noGrp="1"/>
          </p:cNvSpPr>
          <p:nvPr>
            <p:ph type="ftr" sz="quarter" idx="3"/>
          </p:nvPr>
        </p:nvSpPr>
        <p:spPr/>
        <p:txBody>
          <a:bodyPr/>
          <a:lstStyle/>
          <a:p>
            <a:r>
              <a:rPr lang="en-US" dirty="0"/>
              <a:t>ODU - CS 410 – Team Yellow – Load.In – Feasibility </a:t>
            </a:r>
          </a:p>
        </p:txBody>
      </p:sp>
      <p:sp>
        <p:nvSpPr>
          <p:cNvPr id="6" name="Slide Number Placeholder 5">
            <a:extLst>
              <a:ext uri="{FF2B5EF4-FFF2-40B4-BE49-F238E27FC236}">
                <a16:creationId xmlns:a16="http://schemas.microsoft.com/office/drawing/2014/main" id="{E40AB8D8-E0E8-4434-82A7-C0D31BDB6526}"/>
              </a:ext>
            </a:extLst>
          </p:cNvPr>
          <p:cNvSpPr>
            <a:spLocks noGrp="1"/>
          </p:cNvSpPr>
          <p:nvPr>
            <p:ph type="sldNum" sz="quarter" idx="4"/>
          </p:nvPr>
        </p:nvSpPr>
        <p:spPr/>
        <p:txBody>
          <a:bodyPr/>
          <a:lstStyle/>
          <a:p>
            <a:fld id="{BC24384F-C969-491A-B746-B529BCC5F8BF}" type="slidenum">
              <a:rPr lang="en-US" smtClean="0"/>
              <a:pPr/>
              <a:t>23</a:t>
            </a:fld>
            <a:endParaRPr lang="en-US" dirty="0"/>
          </a:p>
        </p:txBody>
      </p:sp>
    </p:spTree>
    <p:extLst>
      <p:ext uri="{BB962C8B-B14F-4D97-AF65-F5344CB8AC3E}">
        <p14:creationId xmlns:p14="http://schemas.microsoft.com/office/powerpoint/2010/main" val="1039559746"/>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19E6E0-5E95-4CC6-AE33-A4B08D45ED47}"/>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24</a:t>
            </a:fld>
            <a:endParaRPr lang="en-US"/>
          </a:p>
        </p:txBody>
      </p:sp>
      <p:pic>
        <p:nvPicPr>
          <p:cNvPr id="7" name="Picture 6" descr="Diagram&#10;&#10;Description automatically generated">
            <a:extLst>
              <a:ext uri="{FF2B5EF4-FFF2-40B4-BE49-F238E27FC236}">
                <a16:creationId xmlns:a16="http://schemas.microsoft.com/office/drawing/2014/main" id="{2B68C07D-F8E1-4118-91FD-AE8A7F814B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4817" y="0"/>
            <a:ext cx="7902365" cy="6858000"/>
          </a:xfrm>
          <a:prstGeom prst="rect">
            <a:avLst/>
          </a:prstGeom>
        </p:spPr>
      </p:pic>
      <p:sp>
        <p:nvSpPr>
          <p:cNvPr id="2" name="Date Placeholder 1">
            <a:extLst>
              <a:ext uri="{FF2B5EF4-FFF2-40B4-BE49-F238E27FC236}">
                <a16:creationId xmlns:a16="http://schemas.microsoft.com/office/drawing/2014/main" id="{33225088-C8DD-4245-BABC-9600B46D4558}"/>
              </a:ext>
            </a:extLst>
          </p:cNvPr>
          <p:cNvSpPr>
            <a:spLocks noGrp="1"/>
          </p:cNvSpPr>
          <p:nvPr>
            <p:ph type="dt" sz="half" idx="10"/>
          </p:nvPr>
        </p:nvSpPr>
        <p:spPr/>
        <p:txBody>
          <a:bodyPr/>
          <a:lstStyle/>
          <a:p>
            <a:fld id="{A61A4AAC-CC1A-465E-9292-2B561E49B2FC}" type="datetime1">
              <a:rPr lang="en-US" smtClean="0"/>
              <a:t>9/27/2020</a:t>
            </a:fld>
            <a:endParaRPr lang="en-US" dirty="0"/>
          </a:p>
        </p:txBody>
      </p:sp>
      <p:sp>
        <p:nvSpPr>
          <p:cNvPr id="4" name="Footer Placeholder 3">
            <a:extLst>
              <a:ext uri="{FF2B5EF4-FFF2-40B4-BE49-F238E27FC236}">
                <a16:creationId xmlns:a16="http://schemas.microsoft.com/office/drawing/2014/main" id="{91A7A5C8-FE30-408A-8F5A-8A324163B8E3}"/>
              </a:ext>
            </a:extLst>
          </p:cNvPr>
          <p:cNvSpPr>
            <a:spLocks noGrp="1"/>
          </p:cNvSpPr>
          <p:nvPr>
            <p:ph type="ftr" sz="quarter" idx="11"/>
          </p:nvPr>
        </p:nvSpPr>
        <p:spPr/>
        <p:txBody>
          <a:bodyPr/>
          <a:lstStyle/>
          <a:p>
            <a:r>
              <a:rPr lang="en-US" dirty="0"/>
              <a:t>ODU - CS 410 – Team Yellow – Load.In – Feasibility </a:t>
            </a:r>
          </a:p>
        </p:txBody>
      </p:sp>
      <p:sp>
        <p:nvSpPr>
          <p:cNvPr id="6" name="TextBox 5">
            <a:extLst>
              <a:ext uri="{FF2B5EF4-FFF2-40B4-BE49-F238E27FC236}">
                <a16:creationId xmlns:a16="http://schemas.microsoft.com/office/drawing/2014/main" id="{E6FC5DB2-12E0-48F3-99F5-8D9BB894FE4F}"/>
              </a:ext>
            </a:extLst>
          </p:cNvPr>
          <p:cNvSpPr txBox="1"/>
          <p:nvPr/>
        </p:nvSpPr>
        <p:spPr>
          <a:xfrm>
            <a:off x="182880" y="-9376"/>
            <a:ext cx="7985760" cy="707886"/>
          </a:xfrm>
          <a:prstGeom prst="rect">
            <a:avLst/>
          </a:prstGeom>
          <a:noFill/>
        </p:spPr>
        <p:txBody>
          <a:bodyPr wrap="square" rtlCol="0">
            <a:spAutoFit/>
          </a:bodyPr>
          <a:lstStyle/>
          <a:p>
            <a:r>
              <a:rPr lang="en-US" sz="4000" dirty="0"/>
              <a:t>Solution Process – Preparing</a:t>
            </a:r>
          </a:p>
        </p:txBody>
      </p:sp>
    </p:spTree>
    <p:extLst>
      <p:ext uri="{BB962C8B-B14F-4D97-AF65-F5344CB8AC3E}">
        <p14:creationId xmlns:p14="http://schemas.microsoft.com/office/powerpoint/2010/main" val="4070334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8C8997-4F25-4489-A192-6D4AFFB9E0B3}"/>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25</a:t>
            </a:fld>
            <a:endParaRPr lang="en-US"/>
          </a:p>
        </p:txBody>
      </p:sp>
      <p:pic>
        <p:nvPicPr>
          <p:cNvPr id="7" name="Picture 6" descr="Diagram&#10;&#10;Description automatically generated">
            <a:extLst>
              <a:ext uri="{FF2B5EF4-FFF2-40B4-BE49-F238E27FC236}">
                <a16:creationId xmlns:a16="http://schemas.microsoft.com/office/drawing/2014/main" id="{A27A0BCB-6586-4467-9948-5FAB90D556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9977" y="698510"/>
            <a:ext cx="6212045" cy="6159490"/>
          </a:xfrm>
          <a:prstGeom prst="rect">
            <a:avLst/>
          </a:prstGeom>
        </p:spPr>
      </p:pic>
      <p:sp>
        <p:nvSpPr>
          <p:cNvPr id="2" name="Date Placeholder 1">
            <a:extLst>
              <a:ext uri="{FF2B5EF4-FFF2-40B4-BE49-F238E27FC236}">
                <a16:creationId xmlns:a16="http://schemas.microsoft.com/office/drawing/2014/main" id="{2E25987B-68C1-444C-9267-59A402FA3C0C}"/>
              </a:ext>
            </a:extLst>
          </p:cNvPr>
          <p:cNvSpPr>
            <a:spLocks noGrp="1"/>
          </p:cNvSpPr>
          <p:nvPr>
            <p:ph type="dt" sz="half" idx="10"/>
          </p:nvPr>
        </p:nvSpPr>
        <p:spPr/>
        <p:txBody>
          <a:bodyPr/>
          <a:lstStyle/>
          <a:p>
            <a:fld id="{6E16E3E2-0FCD-45AD-8EDE-FDA49E4CB76F}" type="datetime1">
              <a:rPr lang="en-US" smtClean="0"/>
              <a:t>9/27/2020</a:t>
            </a:fld>
            <a:endParaRPr lang="en-US" dirty="0"/>
          </a:p>
        </p:txBody>
      </p:sp>
      <p:sp>
        <p:nvSpPr>
          <p:cNvPr id="4" name="Footer Placeholder 3">
            <a:extLst>
              <a:ext uri="{FF2B5EF4-FFF2-40B4-BE49-F238E27FC236}">
                <a16:creationId xmlns:a16="http://schemas.microsoft.com/office/drawing/2014/main" id="{F729E4E3-ADDE-4BD3-8EE3-384AD7A49451}"/>
              </a:ext>
            </a:extLst>
          </p:cNvPr>
          <p:cNvSpPr>
            <a:spLocks noGrp="1"/>
          </p:cNvSpPr>
          <p:nvPr>
            <p:ph type="ftr" sz="quarter" idx="11"/>
          </p:nvPr>
        </p:nvSpPr>
        <p:spPr/>
        <p:txBody>
          <a:bodyPr/>
          <a:lstStyle/>
          <a:p>
            <a:r>
              <a:rPr lang="en-US" dirty="0"/>
              <a:t>ODU - CS 410 – Team Yellow – Load.In – Feasibility </a:t>
            </a:r>
          </a:p>
        </p:txBody>
      </p:sp>
      <p:sp>
        <p:nvSpPr>
          <p:cNvPr id="6" name="TextBox 5">
            <a:extLst>
              <a:ext uri="{FF2B5EF4-FFF2-40B4-BE49-F238E27FC236}">
                <a16:creationId xmlns:a16="http://schemas.microsoft.com/office/drawing/2014/main" id="{8404B639-52AE-4027-B9E5-AD7C5E583EB0}"/>
              </a:ext>
            </a:extLst>
          </p:cNvPr>
          <p:cNvSpPr txBox="1"/>
          <p:nvPr/>
        </p:nvSpPr>
        <p:spPr>
          <a:xfrm>
            <a:off x="182880" y="-9376"/>
            <a:ext cx="7985760" cy="707886"/>
          </a:xfrm>
          <a:prstGeom prst="rect">
            <a:avLst/>
          </a:prstGeom>
          <a:noFill/>
        </p:spPr>
        <p:txBody>
          <a:bodyPr wrap="square" rtlCol="0">
            <a:spAutoFit/>
          </a:bodyPr>
          <a:lstStyle/>
          <a:p>
            <a:r>
              <a:rPr lang="en-US" sz="4000" dirty="0"/>
              <a:t>Solution Process – Moving</a:t>
            </a:r>
          </a:p>
        </p:txBody>
      </p:sp>
    </p:spTree>
    <p:extLst>
      <p:ext uri="{BB962C8B-B14F-4D97-AF65-F5344CB8AC3E}">
        <p14:creationId xmlns:p14="http://schemas.microsoft.com/office/powerpoint/2010/main" val="17562218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81BB09-F488-4D9A-B32A-4F8077A43607}"/>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26</a:t>
            </a:fld>
            <a:endParaRPr lang="en-US"/>
          </a:p>
        </p:txBody>
      </p:sp>
      <p:pic>
        <p:nvPicPr>
          <p:cNvPr id="7" name="Picture 6" descr="Graphical user interface, application, website&#10;&#10;Description automatically generated">
            <a:extLst>
              <a:ext uri="{FF2B5EF4-FFF2-40B4-BE49-F238E27FC236}">
                <a16:creationId xmlns:a16="http://schemas.microsoft.com/office/drawing/2014/main" id="{6167D3E0-7CD4-4EA7-AB3F-1098DDA52F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6345" y="975360"/>
            <a:ext cx="3999309" cy="5882640"/>
          </a:xfrm>
          <a:prstGeom prst="rect">
            <a:avLst/>
          </a:prstGeom>
        </p:spPr>
      </p:pic>
      <p:sp>
        <p:nvSpPr>
          <p:cNvPr id="2" name="Date Placeholder 1">
            <a:extLst>
              <a:ext uri="{FF2B5EF4-FFF2-40B4-BE49-F238E27FC236}">
                <a16:creationId xmlns:a16="http://schemas.microsoft.com/office/drawing/2014/main" id="{CC0F73AF-07CB-41D1-8EFF-D86A9A2B58CB}"/>
              </a:ext>
            </a:extLst>
          </p:cNvPr>
          <p:cNvSpPr>
            <a:spLocks noGrp="1"/>
          </p:cNvSpPr>
          <p:nvPr>
            <p:ph type="dt" sz="half" idx="10"/>
          </p:nvPr>
        </p:nvSpPr>
        <p:spPr/>
        <p:txBody>
          <a:bodyPr/>
          <a:lstStyle/>
          <a:p>
            <a:fld id="{707F55A1-3226-4444-A0F7-1BDCB7331627}" type="datetime1">
              <a:rPr lang="en-US" smtClean="0"/>
              <a:t>9/27/2020</a:t>
            </a:fld>
            <a:endParaRPr lang="en-US" dirty="0"/>
          </a:p>
        </p:txBody>
      </p:sp>
      <p:sp>
        <p:nvSpPr>
          <p:cNvPr id="4" name="Footer Placeholder 3">
            <a:extLst>
              <a:ext uri="{FF2B5EF4-FFF2-40B4-BE49-F238E27FC236}">
                <a16:creationId xmlns:a16="http://schemas.microsoft.com/office/drawing/2014/main" id="{D3E9BDDD-4FF0-427A-894F-6B2C2CEC4FD2}"/>
              </a:ext>
            </a:extLst>
          </p:cNvPr>
          <p:cNvSpPr>
            <a:spLocks noGrp="1"/>
          </p:cNvSpPr>
          <p:nvPr>
            <p:ph type="ftr" sz="quarter" idx="11"/>
          </p:nvPr>
        </p:nvSpPr>
        <p:spPr>
          <a:xfrm>
            <a:off x="5420360" y="6311900"/>
            <a:ext cx="4114800" cy="546100"/>
          </a:xfrm>
        </p:spPr>
        <p:txBody>
          <a:bodyPr/>
          <a:lstStyle/>
          <a:p>
            <a:r>
              <a:rPr lang="en-US" dirty="0"/>
              <a:t>ODU - CS 410 – Team Yellow – Load.In – Feasibility </a:t>
            </a:r>
          </a:p>
        </p:txBody>
      </p:sp>
      <p:sp>
        <p:nvSpPr>
          <p:cNvPr id="6" name="TextBox 5">
            <a:extLst>
              <a:ext uri="{FF2B5EF4-FFF2-40B4-BE49-F238E27FC236}">
                <a16:creationId xmlns:a16="http://schemas.microsoft.com/office/drawing/2014/main" id="{EC8D65CA-74CC-4EC6-A9FA-8A6B4DAD78F7}"/>
              </a:ext>
            </a:extLst>
          </p:cNvPr>
          <p:cNvSpPr txBox="1"/>
          <p:nvPr/>
        </p:nvSpPr>
        <p:spPr>
          <a:xfrm>
            <a:off x="182880" y="-9376"/>
            <a:ext cx="7985760" cy="707886"/>
          </a:xfrm>
          <a:prstGeom prst="rect">
            <a:avLst/>
          </a:prstGeom>
          <a:noFill/>
        </p:spPr>
        <p:txBody>
          <a:bodyPr wrap="square" rtlCol="0">
            <a:spAutoFit/>
          </a:bodyPr>
          <a:lstStyle/>
          <a:p>
            <a:r>
              <a:rPr lang="en-US" sz="4000" dirty="0"/>
              <a:t>Solution Process – Post Move</a:t>
            </a:r>
          </a:p>
        </p:txBody>
      </p:sp>
    </p:spTree>
    <p:extLst>
      <p:ext uri="{BB962C8B-B14F-4D97-AF65-F5344CB8AC3E}">
        <p14:creationId xmlns:p14="http://schemas.microsoft.com/office/powerpoint/2010/main" val="4136523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27</a:t>
            </a:fld>
            <a:endParaRPr lang="en-US"/>
          </a:p>
        </p:txBody>
      </p:sp>
      <p:pic>
        <p:nvPicPr>
          <p:cNvPr id="9" name="Picture 8" descr="A close up of a map&#10;&#10;Description automatically generated">
            <a:extLst>
              <a:ext uri="{FF2B5EF4-FFF2-40B4-BE49-F238E27FC236}">
                <a16:creationId xmlns:a16="http://schemas.microsoft.com/office/drawing/2014/main" id="{AD3FFBA5-3294-49D9-989C-8526432859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2676"/>
            <a:ext cx="12192000" cy="4072647"/>
          </a:xfrm>
          <a:prstGeom prst="rect">
            <a:avLst/>
          </a:prstGeom>
        </p:spPr>
      </p:pic>
      <p:sp>
        <p:nvSpPr>
          <p:cNvPr id="2" name="Date Placeholder 1">
            <a:extLst>
              <a:ext uri="{FF2B5EF4-FFF2-40B4-BE49-F238E27FC236}">
                <a16:creationId xmlns:a16="http://schemas.microsoft.com/office/drawing/2014/main" id="{2D4C9B31-34B6-41F7-BD38-ECF3AF84E603}"/>
              </a:ext>
            </a:extLst>
          </p:cNvPr>
          <p:cNvSpPr>
            <a:spLocks noGrp="1"/>
          </p:cNvSpPr>
          <p:nvPr>
            <p:ph type="dt" sz="half" idx="10"/>
          </p:nvPr>
        </p:nvSpPr>
        <p:spPr/>
        <p:txBody>
          <a:bodyPr/>
          <a:lstStyle/>
          <a:p>
            <a:fld id="{69F74438-06E8-45E7-8DB5-45408063E54E}" type="datetime1">
              <a:rPr lang="en-US" smtClean="0"/>
              <a:t>9/27/2020</a:t>
            </a:fld>
            <a:endParaRPr lang="en-US" dirty="0"/>
          </a:p>
        </p:txBody>
      </p:sp>
      <p:sp>
        <p:nvSpPr>
          <p:cNvPr id="4" name="Footer Placeholder 3">
            <a:extLst>
              <a:ext uri="{FF2B5EF4-FFF2-40B4-BE49-F238E27FC236}">
                <a16:creationId xmlns:a16="http://schemas.microsoft.com/office/drawing/2014/main" id="{7A4ABF73-BEDC-441F-ADB3-FFFC05BE9B39}"/>
              </a:ext>
            </a:extLst>
          </p:cNvPr>
          <p:cNvSpPr>
            <a:spLocks noGrp="1"/>
          </p:cNvSpPr>
          <p:nvPr>
            <p:ph type="ftr" sz="quarter" idx="11"/>
          </p:nvPr>
        </p:nvSpPr>
        <p:spPr/>
        <p:txBody>
          <a:bodyPr/>
          <a:lstStyle/>
          <a:p>
            <a:r>
              <a:rPr lang="en-US" dirty="0"/>
              <a:t>ODU - CS 410 – Team Yellow – Load.In – Feasibility </a:t>
            </a:r>
          </a:p>
        </p:txBody>
      </p:sp>
      <p:sp>
        <p:nvSpPr>
          <p:cNvPr id="6" name="TextBox 5">
            <a:extLst>
              <a:ext uri="{FF2B5EF4-FFF2-40B4-BE49-F238E27FC236}">
                <a16:creationId xmlns:a16="http://schemas.microsoft.com/office/drawing/2014/main" id="{523A2731-99E7-471B-80F7-066A25FBC565}"/>
              </a:ext>
            </a:extLst>
          </p:cNvPr>
          <p:cNvSpPr txBox="1"/>
          <p:nvPr/>
        </p:nvSpPr>
        <p:spPr>
          <a:xfrm>
            <a:off x="182880" y="-9376"/>
            <a:ext cx="7985760" cy="707886"/>
          </a:xfrm>
          <a:prstGeom prst="rect">
            <a:avLst/>
          </a:prstGeom>
          <a:noFill/>
        </p:spPr>
        <p:txBody>
          <a:bodyPr wrap="square" rtlCol="0">
            <a:spAutoFit/>
          </a:bodyPr>
          <a:lstStyle/>
          <a:p>
            <a:r>
              <a:rPr lang="en-US" sz="4000" dirty="0"/>
              <a:t>Major Functional Inputs/Outputs</a:t>
            </a:r>
          </a:p>
        </p:txBody>
      </p:sp>
    </p:spTree>
    <p:extLst>
      <p:ext uri="{BB962C8B-B14F-4D97-AF65-F5344CB8AC3E}">
        <p14:creationId xmlns:p14="http://schemas.microsoft.com/office/powerpoint/2010/main" val="98717079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Feasibility Analysis</a:t>
            </a:r>
          </a:p>
        </p:txBody>
      </p:sp>
      <p:sp>
        <p:nvSpPr>
          <p:cNvPr id="2" name="Date Placeholder 1">
            <a:extLst>
              <a:ext uri="{FF2B5EF4-FFF2-40B4-BE49-F238E27FC236}">
                <a16:creationId xmlns:a16="http://schemas.microsoft.com/office/drawing/2014/main" id="{ED85B8BD-68B0-4092-B964-55C0EC2A9C06}"/>
              </a:ext>
            </a:extLst>
          </p:cNvPr>
          <p:cNvSpPr>
            <a:spLocks noGrp="1"/>
          </p:cNvSpPr>
          <p:nvPr>
            <p:ph type="dt" sz="half" idx="2"/>
          </p:nvPr>
        </p:nvSpPr>
        <p:spPr/>
        <p:txBody>
          <a:bodyPr/>
          <a:lstStyle/>
          <a:p>
            <a:fld id="{09B34302-796C-4071-B642-2AD780210104}" type="datetime1">
              <a:rPr lang="en-US" smtClean="0"/>
              <a:t>9/27/2020</a:t>
            </a:fld>
            <a:endParaRPr lang="en-US" dirty="0"/>
          </a:p>
        </p:txBody>
      </p:sp>
      <p:sp>
        <p:nvSpPr>
          <p:cNvPr id="5" name="Footer Placeholder 4">
            <a:extLst>
              <a:ext uri="{FF2B5EF4-FFF2-40B4-BE49-F238E27FC236}">
                <a16:creationId xmlns:a16="http://schemas.microsoft.com/office/drawing/2014/main" id="{B83BFEAF-E74E-4A76-8C48-4356840B28DD}"/>
              </a:ext>
            </a:extLst>
          </p:cNvPr>
          <p:cNvSpPr>
            <a:spLocks noGrp="1"/>
          </p:cNvSpPr>
          <p:nvPr>
            <p:ph type="ftr" sz="quarter" idx="3"/>
          </p:nvPr>
        </p:nvSpPr>
        <p:spPr/>
        <p:txBody>
          <a:bodyPr/>
          <a:lstStyle/>
          <a:p>
            <a:r>
              <a:rPr lang="en-US" dirty="0"/>
              <a:t>ODU - CS 410 – Team Yellow – Load.In – Feasibility </a:t>
            </a:r>
          </a:p>
        </p:txBody>
      </p:sp>
      <p:sp>
        <p:nvSpPr>
          <p:cNvPr id="6" name="Slide Number Placeholder 5">
            <a:extLst>
              <a:ext uri="{FF2B5EF4-FFF2-40B4-BE49-F238E27FC236}">
                <a16:creationId xmlns:a16="http://schemas.microsoft.com/office/drawing/2014/main" id="{96F814B8-36F7-414C-A075-25397651A6CB}"/>
              </a:ext>
            </a:extLst>
          </p:cNvPr>
          <p:cNvSpPr>
            <a:spLocks noGrp="1"/>
          </p:cNvSpPr>
          <p:nvPr>
            <p:ph type="sldNum" sz="quarter" idx="4"/>
          </p:nvPr>
        </p:nvSpPr>
        <p:spPr/>
        <p:txBody>
          <a:bodyPr/>
          <a:lstStyle/>
          <a:p>
            <a:fld id="{BC24384F-C969-491A-B746-B529BCC5F8BF}" type="slidenum">
              <a:rPr lang="en-US" smtClean="0"/>
              <a:pPr/>
              <a:t>28</a:t>
            </a:fld>
            <a:endParaRPr lang="en-US" dirty="0"/>
          </a:p>
        </p:txBody>
      </p:sp>
    </p:spTree>
    <p:extLst>
      <p:ext uri="{BB962C8B-B14F-4D97-AF65-F5344CB8AC3E}">
        <p14:creationId xmlns:p14="http://schemas.microsoft.com/office/powerpoint/2010/main" val="112685655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DC5709-151F-430C-922E-C7CF07EA2EBB}"/>
              </a:ext>
            </a:extLst>
          </p:cNvPr>
          <p:cNvSpPr>
            <a:spLocks noGrp="1"/>
          </p:cNvSpPr>
          <p:nvPr>
            <p:ph type="title"/>
          </p:nvPr>
        </p:nvSpPr>
        <p:spPr/>
        <p:txBody>
          <a:bodyPr>
            <a:normAutofit fontScale="90000"/>
          </a:bodyPr>
          <a:lstStyle/>
          <a:p>
            <a:r>
              <a:rPr lang="en-US" dirty="0"/>
              <a:t>Per the rubric, add “Description of what proposed solution will do” here </a:t>
            </a:r>
          </a:p>
        </p:txBody>
      </p:sp>
      <p:sp>
        <p:nvSpPr>
          <p:cNvPr id="6" name="Text Placeholder 5">
            <a:extLst>
              <a:ext uri="{FF2B5EF4-FFF2-40B4-BE49-F238E27FC236}">
                <a16:creationId xmlns:a16="http://schemas.microsoft.com/office/drawing/2014/main" id="{CB34A647-4380-45CE-92C0-7ADF5AEBC5D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29</a:t>
            </a:fld>
            <a:endParaRPr lang="en-US"/>
          </a:p>
        </p:txBody>
      </p:sp>
      <p:sp>
        <p:nvSpPr>
          <p:cNvPr id="7" name="Date Placeholder 6">
            <a:extLst>
              <a:ext uri="{FF2B5EF4-FFF2-40B4-BE49-F238E27FC236}">
                <a16:creationId xmlns:a16="http://schemas.microsoft.com/office/drawing/2014/main" id="{AF2CCB58-781C-4C6A-BCFA-0E8C61F208BB}"/>
              </a:ext>
            </a:extLst>
          </p:cNvPr>
          <p:cNvSpPr>
            <a:spLocks noGrp="1"/>
          </p:cNvSpPr>
          <p:nvPr>
            <p:ph type="dt" sz="half" idx="10"/>
          </p:nvPr>
        </p:nvSpPr>
        <p:spPr/>
        <p:txBody>
          <a:bodyPr/>
          <a:lstStyle/>
          <a:p>
            <a:fld id="{6D927B9E-021D-4F3F-800D-F4B00D9C08A8}" type="datetime1">
              <a:rPr lang="en-US" smtClean="0"/>
              <a:t>9/27/2020</a:t>
            </a:fld>
            <a:endParaRPr lang="en-US" dirty="0"/>
          </a:p>
        </p:txBody>
      </p:sp>
      <p:sp>
        <p:nvSpPr>
          <p:cNvPr id="8" name="Footer Placeholder 7">
            <a:extLst>
              <a:ext uri="{FF2B5EF4-FFF2-40B4-BE49-F238E27FC236}">
                <a16:creationId xmlns:a16="http://schemas.microsoft.com/office/drawing/2014/main" id="{B68E6803-AF1F-435B-B9FC-28801F06923F}"/>
              </a:ext>
            </a:extLst>
          </p:cNvPr>
          <p:cNvSpPr>
            <a:spLocks noGrp="1"/>
          </p:cNvSpPr>
          <p:nvPr>
            <p:ph type="ftr" sz="quarter" idx="11"/>
          </p:nvPr>
        </p:nvSpPr>
        <p:spPr/>
        <p:txBody>
          <a:bodyPr/>
          <a:lstStyle/>
          <a:p>
            <a:r>
              <a:rPr lang="en-US" dirty="0"/>
              <a:t>ODU - CS 410 – Team Yellow – Load.In – Feasibility </a:t>
            </a:r>
          </a:p>
        </p:txBody>
      </p:sp>
    </p:spTree>
    <p:extLst>
      <p:ext uri="{BB962C8B-B14F-4D97-AF65-F5344CB8AC3E}">
        <p14:creationId xmlns:p14="http://schemas.microsoft.com/office/powerpoint/2010/main" val="4276350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F88FC381-DCC3-450B-A2C5-AF7915E4BB0E}"/>
              </a:ext>
            </a:extLst>
          </p:cNvPr>
          <p:cNvSpPr>
            <a:spLocks noGrp="1"/>
          </p:cNvSpPr>
          <p:nvPr>
            <p:ph type="sldNum" sz="quarter" idx="4"/>
          </p:nvPr>
        </p:nvSpPr>
        <p:spPr/>
        <p:txBody>
          <a:bodyPr/>
          <a:lstStyle/>
          <a:p>
            <a:fld id="{BC24384F-C969-491A-B746-B529BCC5F8BF}" type="slidenum">
              <a:rPr lang="en-US" smtClean="0"/>
              <a:t>3</a:t>
            </a:fld>
            <a:endParaRPr lang="en-US"/>
          </a:p>
        </p:txBody>
      </p:sp>
      <p:sp>
        <p:nvSpPr>
          <p:cNvPr id="2" name="Title 1">
            <a:extLst>
              <a:ext uri="{FF2B5EF4-FFF2-40B4-BE49-F238E27FC236}">
                <a16:creationId xmlns:a16="http://schemas.microsoft.com/office/drawing/2014/main" id="{155A15CD-CD03-402D-A02F-36101AF7BC7D}"/>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D0BECDFB-EFCE-4265-92CC-8F6C2D538D33}"/>
              </a:ext>
            </a:extLst>
          </p:cNvPr>
          <p:cNvSpPr>
            <a:spLocks noGrp="1"/>
          </p:cNvSpPr>
          <p:nvPr>
            <p:ph idx="4294967295"/>
          </p:nvPr>
        </p:nvSpPr>
        <p:spPr>
          <a:xfrm>
            <a:off x="838200" y="1457324"/>
            <a:ext cx="10515600" cy="4625975"/>
          </a:xfrm>
        </p:spPr>
        <p:txBody>
          <a:bodyPr>
            <a:normAutofit/>
          </a:bodyPr>
          <a:lstStyle/>
          <a:p>
            <a:r>
              <a:rPr lang="en-US" dirty="0"/>
              <a:t>Team Biography: 4</a:t>
            </a:r>
          </a:p>
          <a:p>
            <a:r>
              <a:rPr lang="en-US" dirty="0"/>
              <a:t>The Problem: 8-16</a:t>
            </a:r>
          </a:p>
          <a:p>
            <a:pPr lvl="1"/>
            <a:r>
              <a:rPr lang="en-US" dirty="0"/>
              <a:t>Problem Statement: 9</a:t>
            </a:r>
          </a:p>
          <a:p>
            <a:pPr lvl="1"/>
            <a:r>
              <a:rPr lang="en-US" dirty="0"/>
              <a:t>Problem Characteristics: 11-16</a:t>
            </a:r>
          </a:p>
          <a:p>
            <a:r>
              <a:rPr lang="en-US" dirty="0"/>
              <a:t>Current Process Flow: 17-19</a:t>
            </a:r>
          </a:p>
          <a:p>
            <a:r>
              <a:rPr lang="en-US" dirty="0"/>
              <a:t>Major Functional Component Diagram: 20-21</a:t>
            </a:r>
          </a:p>
          <a:p>
            <a:r>
              <a:rPr lang="en-US" dirty="0"/>
              <a:t>Competition: 22-23</a:t>
            </a:r>
          </a:p>
          <a:p>
            <a:r>
              <a:rPr lang="en-US" dirty="0"/>
              <a:t>References: 24</a:t>
            </a:r>
          </a:p>
          <a:p>
            <a:r>
              <a:rPr lang="en-US" dirty="0"/>
              <a:t>Glossary: 25</a:t>
            </a:r>
          </a:p>
        </p:txBody>
      </p:sp>
      <p:sp>
        <p:nvSpPr>
          <p:cNvPr id="4" name="Date Placeholder 3">
            <a:extLst>
              <a:ext uri="{FF2B5EF4-FFF2-40B4-BE49-F238E27FC236}">
                <a16:creationId xmlns:a16="http://schemas.microsoft.com/office/drawing/2014/main" id="{817E9C41-9480-4C74-96B3-549AA60DBEF8}"/>
              </a:ext>
            </a:extLst>
          </p:cNvPr>
          <p:cNvSpPr>
            <a:spLocks noGrp="1"/>
          </p:cNvSpPr>
          <p:nvPr>
            <p:ph type="dt" sz="half" idx="2"/>
          </p:nvPr>
        </p:nvSpPr>
        <p:spPr/>
        <p:txBody>
          <a:bodyPr/>
          <a:lstStyle/>
          <a:p>
            <a:fld id="{E6034633-1046-409F-B702-1FE50F4BC574}" type="datetime1">
              <a:rPr lang="en-US" smtClean="0"/>
              <a:t>9/27/2020</a:t>
            </a:fld>
            <a:endParaRPr lang="en-US" dirty="0"/>
          </a:p>
        </p:txBody>
      </p:sp>
      <p:sp>
        <p:nvSpPr>
          <p:cNvPr id="5" name="Footer Placeholder 4">
            <a:extLst>
              <a:ext uri="{FF2B5EF4-FFF2-40B4-BE49-F238E27FC236}">
                <a16:creationId xmlns:a16="http://schemas.microsoft.com/office/drawing/2014/main" id="{1E007D22-8AD0-4E14-8404-D62F64E1B9AA}"/>
              </a:ext>
            </a:extLst>
          </p:cNvPr>
          <p:cNvSpPr>
            <a:spLocks noGrp="1"/>
          </p:cNvSpPr>
          <p:nvPr>
            <p:ph type="ftr" sz="quarter" idx="3"/>
          </p:nvPr>
        </p:nvSpPr>
        <p:spPr/>
        <p:txBody>
          <a:bodyPr/>
          <a:lstStyle/>
          <a:p>
            <a:r>
              <a:rPr lang="en-US" dirty="0"/>
              <a:t>ODU - CS 410 – Team Yellow – Load.In – Feasibility </a:t>
            </a:r>
          </a:p>
        </p:txBody>
      </p:sp>
    </p:spTree>
    <p:extLst>
      <p:ext uri="{BB962C8B-B14F-4D97-AF65-F5344CB8AC3E}">
        <p14:creationId xmlns:p14="http://schemas.microsoft.com/office/powerpoint/2010/main" val="1597889721"/>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DC5709-151F-430C-922E-C7CF07EA2EBB}"/>
              </a:ext>
            </a:extLst>
          </p:cNvPr>
          <p:cNvSpPr>
            <a:spLocks noGrp="1"/>
          </p:cNvSpPr>
          <p:nvPr>
            <p:ph type="title"/>
          </p:nvPr>
        </p:nvSpPr>
        <p:spPr/>
        <p:txBody>
          <a:bodyPr>
            <a:normAutofit fontScale="90000"/>
          </a:bodyPr>
          <a:lstStyle/>
          <a:p>
            <a:r>
              <a:rPr lang="en-US" dirty="0"/>
              <a:t>Per the rubric, add “Description of what proposed solution will NOT do” here </a:t>
            </a:r>
          </a:p>
        </p:txBody>
      </p:sp>
      <p:sp>
        <p:nvSpPr>
          <p:cNvPr id="6" name="Text Placeholder 5">
            <a:extLst>
              <a:ext uri="{FF2B5EF4-FFF2-40B4-BE49-F238E27FC236}">
                <a16:creationId xmlns:a16="http://schemas.microsoft.com/office/drawing/2014/main" id="{CB34A647-4380-45CE-92C0-7ADF5AEBC5D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30</a:t>
            </a:fld>
            <a:endParaRPr lang="en-US"/>
          </a:p>
        </p:txBody>
      </p:sp>
      <p:sp>
        <p:nvSpPr>
          <p:cNvPr id="2" name="Date Placeholder 1">
            <a:extLst>
              <a:ext uri="{FF2B5EF4-FFF2-40B4-BE49-F238E27FC236}">
                <a16:creationId xmlns:a16="http://schemas.microsoft.com/office/drawing/2014/main" id="{9A06309B-2815-4378-95C3-5CFDB1474027}"/>
              </a:ext>
            </a:extLst>
          </p:cNvPr>
          <p:cNvSpPr>
            <a:spLocks noGrp="1"/>
          </p:cNvSpPr>
          <p:nvPr>
            <p:ph type="dt" sz="half" idx="10"/>
          </p:nvPr>
        </p:nvSpPr>
        <p:spPr/>
        <p:txBody>
          <a:bodyPr/>
          <a:lstStyle/>
          <a:p>
            <a:fld id="{CD6539B3-D6FE-4F03-84A4-6F47DBE35649}" type="datetime1">
              <a:rPr lang="en-US" smtClean="0"/>
              <a:t>9/27/2020</a:t>
            </a:fld>
            <a:endParaRPr lang="en-US" dirty="0"/>
          </a:p>
        </p:txBody>
      </p:sp>
      <p:sp>
        <p:nvSpPr>
          <p:cNvPr id="3" name="Footer Placeholder 2">
            <a:extLst>
              <a:ext uri="{FF2B5EF4-FFF2-40B4-BE49-F238E27FC236}">
                <a16:creationId xmlns:a16="http://schemas.microsoft.com/office/drawing/2014/main" id="{DFBC2F58-21CF-4BA0-9DBC-8487DA5E199F}"/>
              </a:ext>
            </a:extLst>
          </p:cNvPr>
          <p:cNvSpPr>
            <a:spLocks noGrp="1"/>
          </p:cNvSpPr>
          <p:nvPr>
            <p:ph type="ftr" sz="quarter" idx="11"/>
          </p:nvPr>
        </p:nvSpPr>
        <p:spPr/>
        <p:txBody>
          <a:bodyPr/>
          <a:lstStyle/>
          <a:p>
            <a:r>
              <a:rPr lang="en-US" dirty="0"/>
              <a:t>ODU - CS 410 – Team Yellow – Load.In – Feasibility </a:t>
            </a:r>
          </a:p>
        </p:txBody>
      </p:sp>
    </p:spTree>
    <p:extLst>
      <p:ext uri="{BB962C8B-B14F-4D97-AF65-F5344CB8AC3E}">
        <p14:creationId xmlns:p14="http://schemas.microsoft.com/office/powerpoint/2010/main" val="24973608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DC5709-151F-430C-922E-C7CF07EA2EBB}"/>
              </a:ext>
            </a:extLst>
          </p:cNvPr>
          <p:cNvSpPr>
            <a:spLocks noGrp="1"/>
          </p:cNvSpPr>
          <p:nvPr>
            <p:ph type="title"/>
          </p:nvPr>
        </p:nvSpPr>
        <p:spPr/>
        <p:txBody>
          <a:bodyPr>
            <a:normAutofit/>
          </a:bodyPr>
          <a:lstStyle/>
          <a:p>
            <a:r>
              <a:rPr lang="en-US" dirty="0"/>
              <a:t>Per the rubric, add “Market analysis &amp; benefits to the customer base” here </a:t>
            </a:r>
          </a:p>
        </p:txBody>
      </p:sp>
      <p:sp>
        <p:nvSpPr>
          <p:cNvPr id="6" name="Text Placeholder 5">
            <a:extLst>
              <a:ext uri="{FF2B5EF4-FFF2-40B4-BE49-F238E27FC236}">
                <a16:creationId xmlns:a16="http://schemas.microsoft.com/office/drawing/2014/main" id="{CB34A647-4380-45CE-92C0-7ADF5AEBC5D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31</a:t>
            </a:fld>
            <a:endParaRPr lang="en-US"/>
          </a:p>
        </p:txBody>
      </p:sp>
      <p:sp>
        <p:nvSpPr>
          <p:cNvPr id="2" name="Date Placeholder 1">
            <a:extLst>
              <a:ext uri="{FF2B5EF4-FFF2-40B4-BE49-F238E27FC236}">
                <a16:creationId xmlns:a16="http://schemas.microsoft.com/office/drawing/2014/main" id="{D8D8C9B6-6BB6-40D6-94B0-F30592B22C1B}"/>
              </a:ext>
            </a:extLst>
          </p:cNvPr>
          <p:cNvSpPr>
            <a:spLocks noGrp="1"/>
          </p:cNvSpPr>
          <p:nvPr>
            <p:ph type="dt" sz="half" idx="10"/>
          </p:nvPr>
        </p:nvSpPr>
        <p:spPr/>
        <p:txBody>
          <a:bodyPr/>
          <a:lstStyle/>
          <a:p>
            <a:fld id="{DFB65D22-CBB3-4848-9C31-D7B671615A23}" type="datetime1">
              <a:rPr lang="en-US" smtClean="0"/>
              <a:t>9/27/2020</a:t>
            </a:fld>
            <a:endParaRPr lang="en-US" dirty="0"/>
          </a:p>
        </p:txBody>
      </p:sp>
      <p:sp>
        <p:nvSpPr>
          <p:cNvPr id="3" name="Footer Placeholder 2">
            <a:extLst>
              <a:ext uri="{FF2B5EF4-FFF2-40B4-BE49-F238E27FC236}">
                <a16:creationId xmlns:a16="http://schemas.microsoft.com/office/drawing/2014/main" id="{C4AD82F3-E959-43F9-AF39-42A76C7C3D1F}"/>
              </a:ext>
            </a:extLst>
          </p:cNvPr>
          <p:cNvSpPr>
            <a:spLocks noGrp="1"/>
          </p:cNvSpPr>
          <p:nvPr>
            <p:ph type="ftr" sz="quarter" idx="11"/>
          </p:nvPr>
        </p:nvSpPr>
        <p:spPr/>
        <p:txBody>
          <a:bodyPr/>
          <a:lstStyle/>
          <a:p>
            <a:r>
              <a:rPr lang="en-US" dirty="0"/>
              <a:t>ODU - CS 410 – Team Yellow – Load.In – Feasibility </a:t>
            </a:r>
          </a:p>
        </p:txBody>
      </p:sp>
    </p:spTree>
    <p:extLst>
      <p:ext uri="{BB962C8B-B14F-4D97-AF65-F5344CB8AC3E}">
        <p14:creationId xmlns:p14="http://schemas.microsoft.com/office/powerpoint/2010/main" val="11351437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Risks &amp; Mitigation</a:t>
            </a:r>
          </a:p>
        </p:txBody>
      </p:sp>
      <p:sp>
        <p:nvSpPr>
          <p:cNvPr id="2" name="Date Placeholder 1">
            <a:extLst>
              <a:ext uri="{FF2B5EF4-FFF2-40B4-BE49-F238E27FC236}">
                <a16:creationId xmlns:a16="http://schemas.microsoft.com/office/drawing/2014/main" id="{43658FF4-8C13-4078-B7E3-3F15EF9C0B08}"/>
              </a:ext>
            </a:extLst>
          </p:cNvPr>
          <p:cNvSpPr>
            <a:spLocks noGrp="1"/>
          </p:cNvSpPr>
          <p:nvPr>
            <p:ph type="dt" sz="half" idx="2"/>
          </p:nvPr>
        </p:nvSpPr>
        <p:spPr/>
        <p:txBody>
          <a:bodyPr/>
          <a:lstStyle/>
          <a:p>
            <a:fld id="{0393A18A-B23A-433C-8A81-043B67CB55CE}" type="datetime1">
              <a:rPr lang="en-US" smtClean="0"/>
              <a:t>9/27/2020</a:t>
            </a:fld>
            <a:endParaRPr lang="en-US" dirty="0"/>
          </a:p>
        </p:txBody>
      </p:sp>
      <p:sp>
        <p:nvSpPr>
          <p:cNvPr id="5" name="Footer Placeholder 4">
            <a:extLst>
              <a:ext uri="{FF2B5EF4-FFF2-40B4-BE49-F238E27FC236}">
                <a16:creationId xmlns:a16="http://schemas.microsoft.com/office/drawing/2014/main" id="{A03615A6-98B7-4033-858F-7C4F70497D7B}"/>
              </a:ext>
            </a:extLst>
          </p:cNvPr>
          <p:cNvSpPr>
            <a:spLocks noGrp="1"/>
          </p:cNvSpPr>
          <p:nvPr>
            <p:ph type="ftr" sz="quarter" idx="3"/>
          </p:nvPr>
        </p:nvSpPr>
        <p:spPr/>
        <p:txBody>
          <a:bodyPr/>
          <a:lstStyle/>
          <a:p>
            <a:r>
              <a:rPr lang="en-US" dirty="0"/>
              <a:t>ODU - CS 410 – Team Yellow – Load.In – Feasibility </a:t>
            </a:r>
          </a:p>
        </p:txBody>
      </p:sp>
      <p:sp>
        <p:nvSpPr>
          <p:cNvPr id="6" name="Slide Number Placeholder 5">
            <a:extLst>
              <a:ext uri="{FF2B5EF4-FFF2-40B4-BE49-F238E27FC236}">
                <a16:creationId xmlns:a16="http://schemas.microsoft.com/office/drawing/2014/main" id="{10FA2DD2-ECA8-49A5-B38C-8B3FCCDCD88F}"/>
              </a:ext>
            </a:extLst>
          </p:cNvPr>
          <p:cNvSpPr>
            <a:spLocks noGrp="1"/>
          </p:cNvSpPr>
          <p:nvPr>
            <p:ph type="sldNum" sz="quarter" idx="4"/>
          </p:nvPr>
        </p:nvSpPr>
        <p:spPr/>
        <p:txBody>
          <a:bodyPr/>
          <a:lstStyle/>
          <a:p>
            <a:fld id="{BC24384F-C969-491A-B746-B529BCC5F8BF}" type="slidenum">
              <a:rPr lang="en-US" smtClean="0"/>
              <a:pPr/>
              <a:t>32</a:t>
            </a:fld>
            <a:endParaRPr lang="en-US" dirty="0"/>
          </a:p>
        </p:txBody>
      </p:sp>
    </p:spTree>
    <p:extLst>
      <p:ext uri="{BB962C8B-B14F-4D97-AF65-F5344CB8AC3E}">
        <p14:creationId xmlns:p14="http://schemas.microsoft.com/office/powerpoint/2010/main" val="1782901121"/>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DC5709-151F-430C-922E-C7CF07EA2EBB}"/>
              </a:ext>
            </a:extLst>
          </p:cNvPr>
          <p:cNvSpPr>
            <a:spLocks noGrp="1"/>
          </p:cNvSpPr>
          <p:nvPr>
            <p:ph type="title"/>
          </p:nvPr>
        </p:nvSpPr>
        <p:spPr/>
        <p:txBody>
          <a:bodyPr>
            <a:normAutofit/>
          </a:bodyPr>
          <a:lstStyle/>
          <a:p>
            <a:r>
              <a:rPr lang="en-US" dirty="0"/>
              <a:t>Per the rubric, add “Customer Risks” here </a:t>
            </a:r>
          </a:p>
        </p:txBody>
      </p:sp>
      <p:sp>
        <p:nvSpPr>
          <p:cNvPr id="6" name="Text Placeholder 5">
            <a:extLst>
              <a:ext uri="{FF2B5EF4-FFF2-40B4-BE49-F238E27FC236}">
                <a16:creationId xmlns:a16="http://schemas.microsoft.com/office/drawing/2014/main" id="{CB34A647-4380-45CE-92C0-7ADF5AEBC5D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33</a:t>
            </a:fld>
            <a:endParaRPr lang="en-US"/>
          </a:p>
        </p:txBody>
      </p:sp>
      <p:sp>
        <p:nvSpPr>
          <p:cNvPr id="2" name="Date Placeholder 1">
            <a:extLst>
              <a:ext uri="{FF2B5EF4-FFF2-40B4-BE49-F238E27FC236}">
                <a16:creationId xmlns:a16="http://schemas.microsoft.com/office/drawing/2014/main" id="{21EC4459-7982-4965-A544-B0018EA66A63}"/>
              </a:ext>
            </a:extLst>
          </p:cNvPr>
          <p:cNvSpPr>
            <a:spLocks noGrp="1"/>
          </p:cNvSpPr>
          <p:nvPr>
            <p:ph type="dt" sz="half" idx="10"/>
          </p:nvPr>
        </p:nvSpPr>
        <p:spPr/>
        <p:txBody>
          <a:bodyPr/>
          <a:lstStyle/>
          <a:p>
            <a:fld id="{BB85AC0A-68CD-4661-A2B5-8C0B260452A2}" type="datetime1">
              <a:rPr lang="en-US" smtClean="0"/>
              <a:t>9/27/2020</a:t>
            </a:fld>
            <a:endParaRPr lang="en-US" dirty="0"/>
          </a:p>
        </p:txBody>
      </p:sp>
      <p:sp>
        <p:nvSpPr>
          <p:cNvPr id="3" name="Footer Placeholder 2">
            <a:extLst>
              <a:ext uri="{FF2B5EF4-FFF2-40B4-BE49-F238E27FC236}">
                <a16:creationId xmlns:a16="http://schemas.microsoft.com/office/drawing/2014/main" id="{5ACCFDE5-5656-4CF0-8923-86766AB943EC}"/>
              </a:ext>
            </a:extLst>
          </p:cNvPr>
          <p:cNvSpPr>
            <a:spLocks noGrp="1"/>
          </p:cNvSpPr>
          <p:nvPr>
            <p:ph type="ftr" sz="quarter" idx="11"/>
          </p:nvPr>
        </p:nvSpPr>
        <p:spPr/>
        <p:txBody>
          <a:bodyPr/>
          <a:lstStyle/>
          <a:p>
            <a:r>
              <a:rPr lang="en-US" dirty="0"/>
              <a:t>ODU - CS 410 – Team Yellow – Load.In – Feasibility </a:t>
            </a:r>
          </a:p>
        </p:txBody>
      </p:sp>
    </p:spTree>
    <p:extLst>
      <p:ext uri="{BB962C8B-B14F-4D97-AF65-F5344CB8AC3E}">
        <p14:creationId xmlns:p14="http://schemas.microsoft.com/office/powerpoint/2010/main" val="40364454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DC5709-151F-430C-922E-C7CF07EA2EBB}"/>
              </a:ext>
            </a:extLst>
          </p:cNvPr>
          <p:cNvSpPr>
            <a:spLocks noGrp="1"/>
          </p:cNvSpPr>
          <p:nvPr>
            <p:ph type="title"/>
          </p:nvPr>
        </p:nvSpPr>
        <p:spPr/>
        <p:txBody>
          <a:bodyPr>
            <a:normAutofit/>
          </a:bodyPr>
          <a:lstStyle/>
          <a:p>
            <a:r>
              <a:rPr lang="en-US" dirty="0"/>
              <a:t>Per the rubric, add “Technical Risks” here </a:t>
            </a:r>
          </a:p>
        </p:txBody>
      </p:sp>
      <p:sp>
        <p:nvSpPr>
          <p:cNvPr id="6" name="Text Placeholder 5">
            <a:extLst>
              <a:ext uri="{FF2B5EF4-FFF2-40B4-BE49-F238E27FC236}">
                <a16:creationId xmlns:a16="http://schemas.microsoft.com/office/drawing/2014/main" id="{CB34A647-4380-45CE-92C0-7ADF5AEBC5D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34</a:t>
            </a:fld>
            <a:endParaRPr lang="en-US"/>
          </a:p>
        </p:txBody>
      </p:sp>
      <p:sp>
        <p:nvSpPr>
          <p:cNvPr id="2" name="Date Placeholder 1">
            <a:extLst>
              <a:ext uri="{FF2B5EF4-FFF2-40B4-BE49-F238E27FC236}">
                <a16:creationId xmlns:a16="http://schemas.microsoft.com/office/drawing/2014/main" id="{70963CAC-9526-4745-9281-4B568C35EB0A}"/>
              </a:ext>
            </a:extLst>
          </p:cNvPr>
          <p:cNvSpPr>
            <a:spLocks noGrp="1"/>
          </p:cNvSpPr>
          <p:nvPr>
            <p:ph type="dt" sz="half" idx="10"/>
          </p:nvPr>
        </p:nvSpPr>
        <p:spPr/>
        <p:txBody>
          <a:bodyPr/>
          <a:lstStyle/>
          <a:p>
            <a:fld id="{E040F700-0358-42D8-BCAE-B8CE8A60ADAC}" type="datetime1">
              <a:rPr lang="en-US" smtClean="0"/>
              <a:t>9/27/2020</a:t>
            </a:fld>
            <a:endParaRPr lang="en-US" dirty="0"/>
          </a:p>
        </p:txBody>
      </p:sp>
      <p:sp>
        <p:nvSpPr>
          <p:cNvPr id="3" name="Footer Placeholder 2">
            <a:extLst>
              <a:ext uri="{FF2B5EF4-FFF2-40B4-BE49-F238E27FC236}">
                <a16:creationId xmlns:a16="http://schemas.microsoft.com/office/drawing/2014/main" id="{D0BBDC70-6FBB-443D-9398-604CEFA312F1}"/>
              </a:ext>
            </a:extLst>
          </p:cNvPr>
          <p:cNvSpPr>
            <a:spLocks noGrp="1"/>
          </p:cNvSpPr>
          <p:nvPr>
            <p:ph type="ftr" sz="quarter" idx="11"/>
          </p:nvPr>
        </p:nvSpPr>
        <p:spPr/>
        <p:txBody>
          <a:bodyPr/>
          <a:lstStyle/>
          <a:p>
            <a:r>
              <a:rPr lang="en-US" dirty="0"/>
              <a:t>ODU - CS 410 – Team Yellow – Load.In – Feasibility </a:t>
            </a:r>
          </a:p>
        </p:txBody>
      </p:sp>
    </p:spTree>
    <p:extLst>
      <p:ext uri="{BB962C8B-B14F-4D97-AF65-F5344CB8AC3E}">
        <p14:creationId xmlns:p14="http://schemas.microsoft.com/office/powerpoint/2010/main" val="16574876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What’s the competition like?</a:t>
            </a:r>
          </a:p>
        </p:txBody>
      </p:sp>
      <p:sp>
        <p:nvSpPr>
          <p:cNvPr id="2" name="Date Placeholder 1">
            <a:extLst>
              <a:ext uri="{FF2B5EF4-FFF2-40B4-BE49-F238E27FC236}">
                <a16:creationId xmlns:a16="http://schemas.microsoft.com/office/drawing/2014/main" id="{D94906FE-6B5E-441C-920E-CE640FF9143A}"/>
              </a:ext>
            </a:extLst>
          </p:cNvPr>
          <p:cNvSpPr>
            <a:spLocks noGrp="1"/>
          </p:cNvSpPr>
          <p:nvPr>
            <p:ph type="dt" sz="half" idx="2"/>
          </p:nvPr>
        </p:nvSpPr>
        <p:spPr/>
        <p:txBody>
          <a:bodyPr/>
          <a:lstStyle/>
          <a:p>
            <a:fld id="{3D8F1B2A-C95D-4473-BB4D-8C15480EA2D4}" type="datetime1">
              <a:rPr lang="en-US" smtClean="0"/>
              <a:t>9/27/2020</a:t>
            </a:fld>
            <a:endParaRPr lang="en-US" dirty="0"/>
          </a:p>
        </p:txBody>
      </p:sp>
      <p:sp>
        <p:nvSpPr>
          <p:cNvPr id="5" name="Footer Placeholder 4">
            <a:extLst>
              <a:ext uri="{FF2B5EF4-FFF2-40B4-BE49-F238E27FC236}">
                <a16:creationId xmlns:a16="http://schemas.microsoft.com/office/drawing/2014/main" id="{78945C2D-9192-4071-AFCA-EDB17142BE53}"/>
              </a:ext>
            </a:extLst>
          </p:cNvPr>
          <p:cNvSpPr>
            <a:spLocks noGrp="1"/>
          </p:cNvSpPr>
          <p:nvPr>
            <p:ph type="ftr" sz="quarter" idx="3"/>
          </p:nvPr>
        </p:nvSpPr>
        <p:spPr/>
        <p:txBody>
          <a:bodyPr/>
          <a:lstStyle/>
          <a:p>
            <a:r>
              <a:rPr lang="en-US" dirty="0"/>
              <a:t>ODU - CS 410 – Team Yellow – Load.In – Feasibility </a:t>
            </a:r>
          </a:p>
        </p:txBody>
      </p:sp>
      <p:sp>
        <p:nvSpPr>
          <p:cNvPr id="6" name="Slide Number Placeholder 5">
            <a:extLst>
              <a:ext uri="{FF2B5EF4-FFF2-40B4-BE49-F238E27FC236}">
                <a16:creationId xmlns:a16="http://schemas.microsoft.com/office/drawing/2014/main" id="{51695324-BF9A-45A9-81A8-7D597E45E237}"/>
              </a:ext>
            </a:extLst>
          </p:cNvPr>
          <p:cNvSpPr>
            <a:spLocks noGrp="1"/>
          </p:cNvSpPr>
          <p:nvPr>
            <p:ph type="sldNum" sz="quarter" idx="4"/>
          </p:nvPr>
        </p:nvSpPr>
        <p:spPr/>
        <p:txBody>
          <a:bodyPr/>
          <a:lstStyle/>
          <a:p>
            <a:fld id="{BC24384F-C969-491A-B746-B529BCC5F8BF}" type="slidenum">
              <a:rPr lang="en-US" smtClean="0"/>
              <a:pPr/>
              <a:t>35</a:t>
            </a:fld>
            <a:endParaRPr lang="en-US" dirty="0"/>
          </a:p>
        </p:txBody>
      </p:sp>
    </p:spTree>
    <p:extLst>
      <p:ext uri="{BB962C8B-B14F-4D97-AF65-F5344CB8AC3E}">
        <p14:creationId xmlns:p14="http://schemas.microsoft.com/office/powerpoint/2010/main" val="183086851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36</a:t>
            </a:fld>
            <a:endParaRPr lang="en-US"/>
          </a:p>
        </p:txBody>
      </p:sp>
      <p:sp>
        <p:nvSpPr>
          <p:cNvPr id="4" name="Rectangle 3">
            <a:extLst>
              <a:ext uri="{FF2B5EF4-FFF2-40B4-BE49-F238E27FC236}">
                <a16:creationId xmlns:a16="http://schemas.microsoft.com/office/drawing/2014/main" id="{0012D8F0-979F-46E8-B825-8DA3D7D2A3F6}"/>
              </a:ext>
            </a:extLst>
          </p:cNvPr>
          <p:cNvSpPr/>
          <p:nvPr/>
        </p:nvSpPr>
        <p:spPr>
          <a:xfrm>
            <a:off x="0" y="5663331"/>
            <a:ext cx="12192000" cy="11946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ell phone&#10;&#10;Description automatically generated">
            <a:extLst>
              <a:ext uri="{FF2B5EF4-FFF2-40B4-BE49-F238E27FC236}">
                <a16:creationId xmlns:a16="http://schemas.microsoft.com/office/drawing/2014/main" id="{C32E63AB-9502-4C42-9005-815D04FD9D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4221" y="650240"/>
            <a:ext cx="8203557" cy="5760720"/>
          </a:xfrm>
          <a:prstGeom prst="rect">
            <a:avLst/>
          </a:prstGeom>
        </p:spPr>
      </p:pic>
      <p:sp>
        <p:nvSpPr>
          <p:cNvPr id="2" name="Date Placeholder 1">
            <a:extLst>
              <a:ext uri="{FF2B5EF4-FFF2-40B4-BE49-F238E27FC236}">
                <a16:creationId xmlns:a16="http://schemas.microsoft.com/office/drawing/2014/main" id="{FBBD6661-8520-4833-80E2-738371634F20}"/>
              </a:ext>
            </a:extLst>
          </p:cNvPr>
          <p:cNvSpPr>
            <a:spLocks noGrp="1"/>
          </p:cNvSpPr>
          <p:nvPr>
            <p:ph type="dt" sz="half" idx="10"/>
          </p:nvPr>
        </p:nvSpPr>
        <p:spPr/>
        <p:txBody>
          <a:bodyPr/>
          <a:lstStyle/>
          <a:p>
            <a:fld id="{243AFA94-B90B-47E8-A187-60071488149D}" type="datetime1">
              <a:rPr lang="en-US" smtClean="0"/>
              <a:t>9/27/2020</a:t>
            </a:fld>
            <a:endParaRPr lang="en-US" dirty="0"/>
          </a:p>
        </p:txBody>
      </p:sp>
      <p:sp>
        <p:nvSpPr>
          <p:cNvPr id="5" name="Footer Placeholder 4">
            <a:extLst>
              <a:ext uri="{FF2B5EF4-FFF2-40B4-BE49-F238E27FC236}">
                <a16:creationId xmlns:a16="http://schemas.microsoft.com/office/drawing/2014/main" id="{B8EA9786-E548-4238-922B-520C43D40A6B}"/>
              </a:ext>
            </a:extLst>
          </p:cNvPr>
          <p:cNvSpPr>
            <a:spLocks noGrp="1"/>
          </p:cNvSpPr>
          <p:nvPr>
            <p:ph type="ftr" sz="quarter" idx="11"/>
          </p:nvPr>
        </p:nvSpPr>
        <p:spPr/>
        <p:txBody>
          <a:bodyPr/>
          <a:lstStyle/>
          <a:p>
            <a:r>
              <a:rPr lang="en-US" dirty="0"/>
              <a:t>ODU - CS 410 – Team Yellow – Load.In – Feasibility </a:t>
            </a:r>
          </a:p>
        </p:txBody>
      </p:sp>
      <p:sp>
        <p:nvSpPr>
          <p:cNvPr id="7" name="TextBox 6">
            <a:extLst>
              <a:ext uri="{FF2B5EF4-FFF2-40B4-BE49-F238E27FC236}">
                <a16:creationId xmlns:a16="http://schemas.microsoft.com/office/drawing/2014/main" id="{CA845800-D336-499F-868F-F57FF117E5D7}"/>
              </a:ext>
            </a:extLst>
          </p:cNvPr>
          <p:cNvSpPr txBox="1"/>
          <p:nvPr/>
        </p:nvSpPr>
        <p:spPr>
          <a:xfrm>
            <a:off x="182880" y="-9376"/>
            <a:ext cx="7985760" cy="707886"/>
          </a:xfrm>
          <a:prstGeom prst="rect">
            <a:avLst/>
          </a:prstGeom>
          <a:noFill/>
        </p:spPr>
        <p:txBody>
          <a:bodyPr wrap="square" rtlCol="0">
            <a:spAutoFit/>
          </a:bodyPr>
          <a:lstStyle/>
          <a:p>
            <a:r>
              <a:rPr lang="en-US" sz="4000" dirty="0"/>
              <a:t>The Competition</a:t>
            </a:r>
          </a:p>
        </p:txBody>
      </p:sp>
    </p:spTree>
    <p:extLst>
      <p:ext uri="{BB962C8B-B14F-4D97-AF65-F5344CB8AC3E}">
        <p14:creationId xmlns:p14="http://schemas.microsoft.com/office/powerpoint/2010/main" val="143608503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37</a:t>
            </a:fld>
            <a:endParaRPr lang="en-US"/>
          </a:p>
        </p:txBody>
      </p:sp>
      <p:sp>
        <p:nvSpPr>
          <p:cNvPr id="4" name="Rectangle 3">
            <a:extLst>
              <a:ext uri="{FF2B5EF4-FFF2-40B4-BE49-F238E27FC236}">
                <a16:creationId xmlns:a16="http://schemas.microsoft.com/office/drawing/2014/main" id="{0012D8F0-979F-46E8-B825-8DA3D7D2A3F6}"/>
              </a:ext>
            </a:extLst>
          </p:cNvPr>
          <p:cNvSpPr/>
          <p:nvPr/>
        </p:nvSpPr>
        <p:spPr>
          <a:xfrm>
            <a:off x="0" y="5663331"/>
            <a:ext cx="12192000" cy="11946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7EAD1EE1-0764-48EB-85CC-19784BFF2F65}"/>
              </a:ext>
            </a:extLst>
          </p:cNvPr>
          <p:cNvGrpSpPr/>
          <p:nvPr/>
        </p:nvGrpSpPr>
        <p:grpSpPr>
          <a:xfrm>
            <a:off x="5381562" y="2711814"/>
            <a:ext cx="1428873" cy="1432227"/>
            <a:chOff x="5638798" y="2453973"/>
            <a:chExt cx="1428873" cy="1432227"/>
          </a:xfrm>
        </p:grpSpPr>
        <p:sp>
          <p:nvSpPr>
            <p:cNvPr id="6" name="Rectangle: Rounded Corners 5">
              <a:extLst>
                <a:ext uri="{FF2B5EF4-FFF2-40B4-BE49-F238E27FC236}">
                  <a16:creationId xmlns:a16="http://schemas.microsoft.com/office/drawing/2014/main" id="{A38F82E9-C412-499F-80EB-7190609FCCDE}"/>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DA9EC0FB-F291-4B4F-9A5E-D190F155516B}"/>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83D2E496-0471-47A2-A5B1-FB5B0C9405E4}"/>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54892CDD-D1E7-4B40-AFC0-D9F238BE2F99}"/>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D17CC13-C94B-46BB-B4AA-BA3F1F22B5DA}"/>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172BB59-E8FD-44C0-AD3C-32640C648D05}"/>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1B821CD9-19C3-4C92-9DA6-4BE304C78720}"/>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Date Placeholder 1">
            <a:extLst>
              <a:ext uri="{FF2B5EF4-FFF2-40B4-BE49-F238E27FC236}">
                <a16:creationId xmlns:a16="http://schemas.microsoft.com/office/drawing/2014/main" id="{3B1578A9-6ED0-4DF0-96AC-2BFC08E47EBE}"/>
              </a:ext>
            </a:extLst>
          </p:cNvPr>
          <p:cNvSpPr>
            <a:spLocks noGrp="1"/>
          </p:cNvSpPr>
          <p:nvPr>
            <p:ph type="dt" sz="half" idx="10"/>
          </p:nvPr>
        </p:nvSpPr>
        <p:spPr/>
        <p:txBody>
          <a:bodyPr/>
          <a:lstStyle/>
          <a:p>
            <a:fld id="{B0C7F2C2-6577-4D2D-87C2-F3134530D8A1}" type="datetime1">
              <a:rPr lang="en-US" smtClean="0"/>
              <a:t>9/27/2020</a:t>
            </a:fld>
            <a:endParaRPr lang="en-US" dirty="0"/>
          </a:p>
        </p:txBody>
      </p:sp>
      <p:sp>
        <p:nvSpPr>
          <p:cNvPr id="13" name="Footer Placeholder 12">
            <a:extLst>
              <a:ext uri="{FF2B5EF4-FFF2-40B4-BE49-F238E27FC236}">
                <a16:creationId xmlns:a16="http://schemas.microsoft.com/office/drawing/2014/main" id="{C5616876-F5D2-4139-AD0D-BCD9EE7C62E6}"/>
              </a:ext>
            </a:extLst>
          </p:cNvPr>
          <p:cNvSpPr>
            <a:spLocks noGrp="1"/>
          </p:cNvSpPr>
          <p:nvPr>
            <p:ph type="ftr" sz="quarter" idx="11"/>
          </p:nvPr>
        </p:nvSpPr>
        <p:spPr/>
        <p:txBody>
          <a:bodyPr/>
          <a:lstStyle/>
          <a:p>
            <a:r>
              <a:rPr lang="en-US" dirty="0"/>
              <a:t>ODU - CS 410 – Team Yellow – Load.In – Feasibility </a:t>
            </a:r>
          </a:p>
        </p:txBody>
      </p:sp>
    </p:spTree>
    <p:extLst>
      <p:ext uri="{BB962C8B-B14F-4D97-AF65-F5344CB8AC3E}">
        <p14:creationId xmlns:p14="http://schemas.microsoft.com/office/powerpoint/2010/main" val="237785530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20E160-D896-4D9D-BB9D-A67612916F84}"/>
              </a:ext>
            </a:extLst>
          </p:cNvPr>
          <p:cNvSpPr/>
          <p:nvPr/>
        </p:nvSpPr>
        <p:spPr>
          <a:xfrm>
            <a:off x="1270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00F45-877B-43D4-B0E2-F07189B41C41}"/>
              </a:ext>
            </a:extLst>
          </p:cNvPr>
          <p:cNvSpPr>
            <a:spLocks noGrp="1"/>
          </p:cNvSpPr>
          <p:nvPr>
            <p:ph type="title"/>
          </p:nvPr>
        </p:nvSpPr>
        <p:spPr>
          <a:xfrm>
            <a:off x="838200" y="137319"/>
            <a:ext cx="10515600" cy="764382"/>
          </a:xfrm>
        </p:spPr>
        <p:txBody>
          <a:bodyPr anchor="t"/>
          <a:lstStyle/>
          <a:p>
            <a:r>
              <a:rPr lang="en-US" dirty="0">
                <a:solidFill>
                  <a:schemeClr val="accent1">
                    <a:lumMod val="75000"/>
                  </a:schemeClr>
                </a:solidFill>
              </a:rPr>
              <a:t>Sources:</a:t>
            </a:r>
          </a:p>
        </p:txBody>
      </p:sp>
      <p:sp>
        <p:nvSpPr>
          <p:cNvPr id="3" name="Slide Number Placeholder 2">
            <a:extLst>
              <a:ext uri="{FF2B5EF4-FFF2-40B4-BE49-F238E27FC236}">
                <a16:creationId xmlns:a16="http://schemas.microsoft.com/office/drawing/2014/main" id="{CEB2EB87-C5B7-4D53-B1D8-731C09B15243}"/>
              </a:ext>
            </a:extLst>
          </p:cNvPr>
          <p:cNvSpPr>
            <a:spLocks noGrp="1"/>
          </p:cNvSpPr>
          <p:nvPr>
            <p:ph type="sldNum" sz="quarter" idx="12"/>
          </p:nvPr>
        </p:nvSpPr>
        <p:spPr>
          <a:xfrm>
            <a:off x="8610600" y="6311900"/>
            <a:ext cx="2743200" cy="546100"/>
          </a:xfrm>
        </p:spPr>
        <p:txBody>
          <a:bodyPr anchor="t"/>
          <a:lstStyle/>
          <a:p>
            <a:fld id="{BC24384F-C969-491A-B746-B529BCC5F8BF}" type="slidenum">
              <a:rPr lang="en-US" smtClean="0"/>
              <a:t>38</a:t>
            </a:fld>
            <a:endParaRPr lang="en-US"/>
          </a:p>
        </p:txBody>
      </p:sp>
      <p:sp>
        <p:nvSpPr>
          <p:cNvPr id="5" name="Title 1">
            <a:extLst>
              <a:ext uri="{FF2B5EF4-FFF2-40B4-BE49-F238E27FC236}">
                <a16:creationId xmlns:a16="http://schemas.microsoft.com/office/drawing/2014/main" id="{732979C8-3088-44F6-B3AC-0276C6436929}"/>
              </a:ext>
            </a:extLst>
          </p:cNvPr>
          <p:cNvSpPr txBox="1">
            <a:spLocks/>
          </p:cNvSpPr>
          <p:nvPr/>
        </p:nvSpPr>
        <p:spPr>
          <a:xfrm>
            <a:off x="838200" y="1132284"/>
            <a:ext cx="10147300" cy="49934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sz="1200" dirty="0">
              <a:solidFill>
                <a:schemeClr val="accent1">
                  <a:lumMod val="75000"/>
                </a:schemeClr>
              </a:solidFill>
            </a:endParaRPr>
          </a:p>
          <a:p>
            <a:pPr marL="342900" indent="-342900">
              <a:lnSpc>
                <a:spcPct val="150000"/>
              </a:lnSpc>
              <a:buFont typeface="Arial" panose="020B0604020202020204" pitchFamily="34" charset="0"/>
              <a:buChar char="•"/>
            </a:pPr>
            <a:r>
              <a:rPr lang="en-US" sz="1200" dirty="0">
                <a:solidFill>
                  <a:schemeClr val="accent1">
                    <a:lumMod val="75000"/>
                  </a:schemeClr>
                </a:solidFill>
              </a:rPr>
              <a:t>The Top 5 Moving Mistakes Across America. (2019, August 13). Article. https://www.article.com/blog/top-5-moving-mistakes/</a:t>
            </a:r>
          </a:p>
          <a:p>
            <a:pPr marL="342900" indent="-342900">
              <a:lnSpc>
                <a:spcPct val="150000"/>
              </a:lnSpc>
              <a:buFont typeface="Arial" panose="020B0604020202020204" pitchFamily="34" charset="0"/>
              <a:buChar char="•"/>
            </a:pPr>
            <a:r>
              <a:rPr lang="en-US" sz="1200" dirty="0">
                <a:solidFill>
                  <a:schemeClr val="accent1">
                    <a:lumMod val="75000"/>
                  </a:schemeClr>
                </a:solidFill>
              </a:rPr>
              <a:t>Economy Moving &amp; Storage, LLC. (2015, January 4). How to properly pack and load a moving truck- Movers Cincinnati. YouTube. https://www.youtube.com/watch?v=rjmofUZOdwo&amp;feature=youtu.be</a:t>
            </a:r>
          </a:p>
          <a:p>
            <a:pPr marL="342900" indent="-342900">
              <a:lnSpc>
                <a:spcPct val="150000"/>
              </a:lnSpc>
              <a:buFont typeface="Arial" panose="020B0604020202020204" pitchFamily="34" charset="0"/>
              <a:buChar char="•"/>
            </a:pPr>
            <a:r>
              <a:rPr lang="en-US" sz="1200" dirty="0" err="1">
                <a:solidFill>
                  <a:schemeClr val="accent1">
                    <a:lumMod val="75000"/>
                  </a:schemeClr>
                </a:solidFill>
              </a:rPr>
              <a:t>CADCode</a:t>
            </a:r>
            <a:r>
              <a:rPr lang="en-US" sz="1200" dirty="0">
                <a:solidFill>
                  <a:schemeClr val="accent1">
                    <a:lumMod val="75000"/>
                  </a:schemeClr>
                </a:solidFill>
              </a:rPr>
              <a:t> Systems. (n.d.). Optimizing &amp; Machining | </a:t>
            </a:r>
            <a:r>
              <a:rPr lang="en-US" sz="1200" dirty="0" err="1">
                <a:solidFill>
                  <a:schemeClr val="accent1">
                    <a:lumMod val="75000"/>
                  </a:schemeClr>
                </a:solidFill>
              </a:rPr>
              <a:t>CADCode</a:t>
            </a:r>
            <a:r>
              <a:rPr lang="en-US" sz="1200" dirty="0">
                <a:solidFill>
                  <a:schemeClr val="accent1">
                    <a:lumMod val="75000"/>
                  </a:schemeClr>
                </a:solidFill>
              </a:rPr>
              <a:t> Systems. </a:t>
            </a:r>
            <a:r>
              <a:rPr lang="en-US" sz="1200" dirty="0" err="1">
                <a:solidFill>
                  <a:schemeClr val="accent1">
                    <a:lumMod val="75000"/>
                  </a:schemeClr>
                </a:solidFill>
              </a:rPr>
              <a:t>CADCode.Com</a:t>
            </a:r>
            <a:r>
              <a:rPr lang="en-US" sz="1200" dirty="0">
                <a:solidFill>
                  <a:schemeClr val="accent1">
                    <a:lumMod val="75000"/>
                  </a:schemeClr>
                </a:solidFill>
              </a:rPr>
              <a:t>. Retrieved September 20, 2020, from https://www.cadcode.com/category/categories/optimizing-machining</a:t>
            </a:r>
          </a:p>
          <a:p>
            <a:pPr marL="342900" indent="-342900">
              <a:lnSpc>
                <a:spcPct val="150000"/>
              </a:lnSpc>
              <a:buFont typeface="Arial" panose="020B0604020202020204" pitchFamily="34" charset="0"/>
              <a:buChar char="•"/>
            </a:pPr>
            <a:r>
              <a:rPr lang="en-US" sz="1200" dirty="0">
                <a:solidFill>
                  <a:schemeClr val="accent1">
                    <a:lumMod val="75000"/>
                  </a:schemeClr>
                </a:solidFill>
              </a:rPr>
              <a:t>Dube, E. (2020, September 20). OPTIMIZING THREE-DIMENSIONAL BIN PACKING THROUGH SIMULATION. Semantics Scholar. https://www.semanticscholar.org/paper/OPTIMIZING-THREE-DIMENSIONAL-BIN-PACKING-THROUGH-Dube/bb9986af2f26f7726fcef1bc684eac8239c9b853#references</a:t>
            </a:r>
          </a:p>
          <a:p>
            <a:pPr marL="342900" indent="-342900">
              <a:lnSpc>
                <a:spcPct val="150000"/>
              </a:lnSpc>
              <a:buFont typeface="Arial" panose="020B0604020202020204" pitchFamily="34" charset="0"/>
              <a:buChar char="•"/>
            </a:pPr>
            <a:r>
              <a:rPr lang="en-US" sz="1200" dirty="0">
                <a:solidFill>
                  <a:schemeClr val="accent1">
                    <a:lumMod val="75000"/>
                  </a:schemeClr>
                </a:solidFill>
              </a:rPr>
              <a:t>Knoblauch, M. (2019, May 8). One in ten Americans would prefer a week in jail over moving. New York Post. https://nypost.com/2019/05/08/one-in-ten-americans-would-prefer-a-week-in-jail-over-moving/</a:t>
            </a:r>
          </a:p>
          <a:p>
            <a:pPr marL="342900" indent="-342900">
              <a:lnSpc>
                <a:spcPct val="150000"/>
              </a:lnSpc>
              <a:buFont typeface="Arial" panose="020B0604020202020204" pitchFamily="34" charset="0"/>
              <a:buChar char="•"/>
            </a:pPr>
            <a:r>
              <a:rPr lang="en-US" sz="1200" dirty="0">
                <a:solidFill>
                  <a:schemeClr val="accent1">
                    <a:lumMod val="75000"/>
                  </a:schemeClr>
                </a:solidFill>
              </a:rPr>
              <a:t>The American Institute of Stress. (n.d.). The Holmes-Rahe Stress Inventory PDF. Retrieved September 20, 2020, from https://www.stress.org/wp-content/uploads/2019/04/stress-inventory-1.pdf</a:t>
            </a:r>
          </a:p>
          <a:p>
            <a:pPr marL="342900" indent="-342900">
              <a:lnSpc>
                <a:spcPct val="150000"/>
              </a:lnSpc>
              <a:buFont typeface="Arial" panose="020B0604020202020204" pitchFamily="34" charset="0"/>
              <a:buChar char="•"/>
            </a:pPr>
            <a:r>
              <a:rPr lang="en-US" sz="1200" dirty="0">
                <a:solidFill>
                  <a:schemeClr val="accent1">
                    <a:lumMod val="75000"/>
                  </a:schemeClr>
                </a:solidFill>
              </a:rPr>
              <a:t>Wood, T. (2020, January 6). Moving Industry Statistics. </a:t>
            </a:r>
            <a:r>
              <a:rPr lang="en-US" sz="1200" dirty="0" err="1">
                <a:solidFill>
                  <a:schemeClr val="accent1">
                    <a:lumMod val="75000"/>
                  </a:schemeClr>
                </a:solidFill>
              </a:rPr>
              <a:t>MoveBuddha</a:t>
            </a:r>
            <a:r>
              <a:rPr lang="en-US" sz="1200" dirty="0">
                <a:solidFill>
                  <a:schemeClr val="accent1">
                    <a:lumMod val="75000"/>
                  </a:schemeClr>
                </a:solidFill>
              </a:rPr>
              <a:t>. https://www.movebuddha.com/blog/moving-industry-statistics/</a:t>
            </a:r>
          </a:p>
          <a:p>
            <a:pPr marL="342900" indent="-342900">
              <a:lnSpc>
                <a:spcPct val="150000"/>
              </a:lnSpc>
              <a:buFont typeface="Arial" panose="020B0604020202020204" pitchFamily="34" charset="0"/>
              <a:buChar char="•"/>
            </a:pPr>
            <a:r>
              <a:rPr lang="en-US" sz="1200" dirty="0">
                <a:solidFill>
                  <a:schemeClr val="accent1">
                    <a:lumMod val="75000"/>
                  </a:schemeClr>
                </a:solidFill>
              </a:rPr>
              <a:t>Nat and Friends. (2017, April 18). Google Earth’s Incredible 3D Imagery, Explained. YouTube. https://www.youtube.com/watch?v=suo_aUTUpps&amp;feature=youtu.be</a:t>
            </a:r>
          </a:p>
          <a:p>
            <a:pPr marL="342900" indent="-342900">
              <a:lnSpc>
                <a:spcPct val="150000"/>
              </a:lnSpc>
              <a:buFont typeface="Arial" panose="020B0604020202020204" pitchFamily="34" charset="0"/>
              <a:buChar char="•"/>
            </a:pPr>
            <a:r>
              <a:rPr lang="en-US" sz="1200" dirty="0">
                <a:solidFill>
                  <a:schemeClr val="accent1">
                    <a:lumMod val="75000"/>
                  </a:schemeClr>
                </a:solidFill>
              </a:rPr>
              <a:t>Collins, T. (2018, April 20). A Look Into Photogrammetry and Video Games - Tiger Collins. Medium. https://medium.com/@homicidalnacho/a-look-into-photogrammetry-and-video-games-71d602f51c31</a:t>
            </a:r>
            <a:br>
              <a:rPr lang="en-US" sz="1200" dirty="0">
                <a:solidFill>
                  <a:schemeClr val="accent1">
                    <a:lumMod val="75000"/>
                  </a:schemeClr>
                </a:solidFill>
              </a:rPr>
            </a:br>
            <a:endParaRPr lang="en-US" sz="1200" dirty="0">
              <a:solidFill>
                <a:schemeClr val="accent1">
                  <a:lumMod val="75000"/>
                </a:schemeClr>
              </a:solidFill>
            </a:endParaRPr>
          </a:p>
          <a:p>
            <a:pPr marL="342900" indent="-342900">
              <a:lnSpc>
                <a:spcPct val="150000"/>
              </a:lnSpc>
              <a:buFont typeface="Arial" panose="020B0604020202020204" pitchFamily="34" charset="0"/>
              <a:buChar char="•"/>
            </a:pPr>
            <a:endParaRPr lang="en-US" sz="1200" dirty="0">
              <a:solidFill>
                <a:schemeClr val="accent1">
                  <a:lumMod val="75000"/>
                </a:schemeClr>
              </a:solidFill>
            </a:endParaRPr>
          </a:p>
          <a:p>
            <a:pPr marL="342900" indent="-342900">
              <a:lnSpc>
                <a:spcPct val="150000"/>
              </a:lnSpc>
              <a:buFont typeface="Arial" panose="020B0604020202020204" pitchFamily="34" charset="0"/>
              <a:buChar char="•"/>
            </a:pPr>
            <a:endParaRPr lang="en-US" sz="1200" dirty="0">
              <a:solidFill>
                <a:schemeClr val="accent1">
                  <a:lumMod val="75000"/>
                </a:schemeClr>
              </a:solidFill>
            </a:endParaRPr>
          </a:p>
        </p:txBody>
      </p:sp>
      <p:sp>
        <p:nvSpPr>
          <p:cNvPr id="4" name="Date Placeholder 3">
            <a:extLst>
              <a:ext uri="{FF2B5EF4-FFF2-40B4-BE49-F238E27FC236}">
                <a16:creationId xmlns:a16="http://schemas.microsoft.com/office/drawing/2014/main" id="{79494939-4A7D-492C-9ACA-EC6671A887E6}"/>
              </a:ext>
            </a:extLst>
          </p:cNvPr>
          <p:cNvSpPr>
            <a:spLocks noGrp="1"/>
          </p:cNvSpPr>
          <p:nvPr>
            <p:ph type="dt" sz="half" idx="10"/>
          </p:nvPr>
        </p:nvSpPr>
        <p:spPr/>
        <p:txBody>
          <a:bodyPr/>
          <a:lstStyle/>
          <a:p>
            <a:fld id="{34F17F16-EE08-4533-906A-BC51626E1E9A}" type="datetime1">
              <a:rPr lang="en-US" smtClean="0"/>
              <a:t>9/27/2020</a:t>
            </a:fld>
            <a:endParaRPr lang="en-US" dirty="0"/>
          </a:p>
        </p:txBody>
      </p:sp>
      <p:sp>
        <p:nvSpPr>
          <p:cNvPr id="7" name="Footer Placeholder 6">
            <a:extLst>
              <a:ext uri="{FF2B5EF4-FFF2-40B4-BE49-F238E27FC236}">
                <a16:creationId xmlns:a16="http://schemas.microsoft.com/office/drawing/2014/main" id="{AA920183-CAA3-41A8-88D9-89C6ECE310C7}"/>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692496504"/>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20E160-D896-4D9D-BB9D-A67612916F84}"/>
              </a:ext>
            </a:extLst>
          </p:cNvPr>
          <p:cNvSpPr/>
          <p:nvPr/>
        </p:nvSpPr>
        <p:spPr>
          <a:xfrm>
            <a:off x="1270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00F45-877B-43D4-B0E2-F07189B41C41}"/>
              </a:ext>
            </a:extLst>
          </p:cNvPr>
          <p:cNvSpPr>
            <a:spLocks noGrp="1"/>
          </p:cNvSpPr>
          <p:nvPr>
            <p:ph type="title"/>
          </p:nvPr>
        </p:nvSpPr>
        <p:spPr>
          <a:xfrm>
            <a:off x="838200" y="137319"/>
            <a:ext cx="10515600" cy="764382"/>
          </a:xfrm>
        </p:spPr>
        <p:txBody>
          <a:bodyPr anchor="t"/>
          <a:lstStyle/>
          <a:p>
            <a:r>
              <a:rPr lang="en-US" dirty="0">
                <a:solidFill>
                  <a:schemeClr val="accent1">
                    <a:lumMod val="75000"/>
                  </a:schemeClr>
                </a:solidFill>
              </a:rPr>
              <a:t>Glossary:</a:t>
            </a:r>
          </a:p>
        </p:txBody>
      </p:sp>
      <p:sp>
        <p:nvSpPr>
          <p:cNvPr id="3" name="Slide Number Placeholder 2">
            <a:extLst>
              <a:ext uri="{FF2B5EF4-FFF2-40B4-BE49-F238E27FC236}">
                <a16:creationId xmlns:a16="http://schemas.microsoft.com/office/drawing/2014/main" id="{CEB2EB87-C5B7-4D53-B1D8-731C09B15243}"/>
              </a:ext>
            </a:extLst>
          </p:cNvPr>
          <p:cNvSpPr>
            <a:spLocks noGrp="1"/>
          </p:cNvSpPr>
          <p:nvPr>
            <p:ph type="sldNum" sz="quarter" idx="12"/>
          </p:nvPr>
        </p:nvSpPr>
        <p:spPr>
          <a:xfrm>
            <a:off x="8610600" y="6311900"/>
            <a:ext cx="2743200" cy="546100"/>
          </a:xfrm>
        </p:spPr>
        <p:txBody>
          <a:bodyPr anchor="t"/>
          <a:lstStyle/>
          <a:p>
            <a:fld id="{BC24384F-C969-491A-B746-B529BCC5F8BF}" type="slidenum">
              <a:rPr lang="en-US" smtClean="0"/>
              <a:t>39</a:t>
            </a:fld>
            <a:endParaRPr lang="en-US"/>
          </a:p>
        </p:txBody>
      </p:sp>
      <p:sp>
        <p:nvSpPr>
          <p:cNvPr id="5" name="Title 1">
            <a:extLst>
              <a:ext uri="{FF2B5EF4-FFF2-40B4-BE49-F238E27FC236}">
                <a16:creationId xmlns:a16="http://schemas.microsoft.com/office/drawing/2014/main" id="{732979C8-3088-44F6-B3AC-0276C6436929}"/>
              </a:ext>
            </a:extLst>
          </p:cNvPr>
          <p:cNvSpPr txBox="1">
            <a:spLocks/>
          </p:cNvSpPr>
          <p:nvPr/>
        </p:nvSpPr>
        <p:spPr>
          <a:xfrm>
            <a:off x="838200" y="1132284"/>
            <a:ext cx="10147300" cy="49934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solidFill>
                  <a:schemeClr val="accent1">
                    <a:lumMod val="50000"/>
                  </a:schemeClr>
                </a:solidFill>
              </a:rPr>
              <a:t>*All definitions are sourced from Wikipedia</a:t>
            </a:r>
          </a:p>
          <a:p>
            <a:endParaRPr lang="en-US" sz="1400" dirty="0">
              <a:solidFill>
                <a:schemeClr val="accent1">
                  <a:lumMod val="50000"/>
                </a:schemeClr>
              </a:solidFill>
            </a:endParaRPr>
          </a:p>
          <a:p>
            <a:r>
              <a:rPr lang="en-US" sz="1400" b="1" dirty="0">
                <a:solidFill>
                  <a:schemeClr val="accent1">
                    <a:lumMod val="50000"/>
                  </a:schemeClr>
                </a:solidFill>
              </a:rPr>
              <a:t>Photogrammetry</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Photogrammetry is the science and technology of obtaining reliable information about physical objects and the environment through the process of recording, measuring and interpreting photographic images and patterns of electromagnetic radiant imagery and other phenomena.</a:t>
            </a:r>
          </a:p>
          <a:p>
            <a:r>
              <a:rPr lang="en-US" sz="1400" dirty="0">
                <a:solidFill>
                  <a:schemeClr val="accent1">
                    <a:lumMod val="50000"/>
                  </a:schemeClr>
                </a:solidFill>
              </a:rPr>
              <a:t> </a:t>
            </a:r>
          </a:p>
          <a:p>
            <a:r>
              <a:rPr lang="en-US" sz="1400" b="1" dirty="0">
                <a:solidFill>
                  <a:schemeClr val="accent1">
                    <a:lumMod val="50000"/>
                  </a:schemeClr>
                </a:solidFill>
              </a:rPr>
              <a:t>Algorithm	</a:t>
            </a:r>
            <a:endParaRPr lang="en-US" sz="1400" dirty="0">
              <a:solidFill>
                <a:schemeClr val="accent1">
                  <a:lumMod val="50000"/>
                </a:schemeClr>
              </a:solidFill>
            </a:endParaRPr>
          </a:p>
          <a:p>
            <a:r>
              <a:rPr lang="en-US" sz="1400" dirty="0">
                <a:solidFill>
                  <a:schemeClr val="accent1">
                    <a:lumMod val="50000"/>
                  </a:schemeClr>
                </a:solidFill>
              </a:rPr>
              <a:t>A finite sequence of well-defined, computer-implementable instructions, typically to solve a class of problems or to perform a computation.</a:t>
            </a:r>
          </a:p>
          <a:p>
            <a:r>
              <a:rPr lang="en-US" sz="1400" dirty="0">
                <a:solidFill>
                  <a:schemeClr val="accent1">
                    <a:lumMod val="50000"/>
                  </a:schemeClr>
                </a:solidFill>
              </a:rPr>
              <a:t> </a:t>
            </a:r>
          </a:p>
          <a:p>
            <a:r>
              <a:rPr lang="en-US" sz="1400" b="1" dirty="0">
                <a:solidFill>
                  <a:schemeClr val="accent1">
                    <a:lumMod val="50000"/>
                  </a:schemeClr>
                </a:solidFill>
              </a:rPr>
              <a:t>Professional movers</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Professionals who move all your belongings for you from one place to another.</a:t>
            </a:r>
          </a:p>
          <a:p>
            <a:r>
              <a:rPr lang="en-US" sz="1400" dirty="0">
                <a:solidFill>
                  <a:schemeClr val="accent1">
                    <a:lumMod val="50000"/>
                  </a:schemeClr>
                </a:solidFill>
              </a:rPr>
              <a:t> </a:t>
            </a:r>
          </a:p>
          <a:p>
            <a:r>
              <a:rPr lang="en-US" sz="1400" b="1" dirty="0">
                <a:solidFill>
                  <a:schemeClr val="accent1">
                    <a:lumMod val="50000"/>
                  </a:schemeClr>
                </a:solidFill>
              </a:rPr>
              <a:t>Packing problems</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Are a class of optimization problems in mathematics that involve attempting to pack objects together into containers. The goal is to either pack a single container as densely as possible or pack all objects using as few containers as possible.</a:t>
            </a:r>
          </a:p>
          <a:p>
            <a:r>
              <a:rPr lang="en-US" sz="1400" dirty="0">
                <a:solidFill>
                  <a:schemeClr val="accent1">
                    <a:lumMod val="50000"/>
                  </a:schemeClr>
                </a:solidFill>
              </a:rPr>
              <a:t> </a:t>
            </a:r>
          </a:p>
          <a:p>
            <a:r>
              <a:rPr lang="en-US" sz="1400" dirty="0">
                <a:solidFill>
                  <a:schemeClr val="accent1">
                    <a:lumMod val="50000"/>
                  </a:schemeClr>
                </a:solidFill>
              </a:rPr>
              <a:t> </a:t>
            </a:r>
          </a:p>
          <a:p>
            <a:pPr marL="342900" indent="-342900">
              <a:lnSpc>
                <a:spcPct val="150000"/>
              </a:lnSpc>
              <a:buFont typeface="Arial" panose="020B0604020202020204" pitchFamily="34" charset="0"/>
              <a:buChar char="•"/>
            </a:pPr>
            <a:endParaRPr lang="en-US" sz="1400" dirty="0">
              <a:solidFill>
                <a:schemeClr val="accent1">
                  <a:lumMod val="50000"/>
                </a:schemeClr>
              </a:solidFill>
            </a:endParaRPr>
          </a:p>
        </p:txBody>
      </p:sp>
      <p:sp>
        <p:nvSpPr>
          <p:cNvPr id="4" name="Date Placeholder 3">
            <a:extLst>
              <a:ext uri="{FF2B5EF4-FFF2-40B4-BE49-F238E27FC236}">
                <a16:creationId xmlns:a16="http://schemas.microsoft.com/office/drawing/2014/main" id="{80F4D6F9-DE09-4141-AF52-8526864A5905}"/>
              </a:ext>
            </a:extLst>
          </p:cNvPr>
          <p:cNvSpPr>
            <a:spLocks noGrp="1"/>
          </p:cNvSpPr>
          <p:nvPr>
            <p:ph type="dt" sz="half" idx="10"/>
          </p:nvPr>
        </p:nvSpPr>
        <p:spPr/>
        <p:txBody>
          <a:bodyPr/>
          <a:lstStyle/>
          <a:p>
            <a:fld id="{58696911-968A-48FD-AE46-275E3C35E0FF}" type="datetime1">
              <a:rPr lang="en-US" smtClean="0"/>
              <a:t>9/27/2020</a:t>
            </a:fld>
            <a:endParaRPr lang="en-US" dirty="0"/>
          </a:p>
        </p:txBody>
      </p:sp>
      <p:sp>
        <p:nvSpPr>
          <p:cNvPr id="7" name="Footer Placeholder 6">
            <a:extLst>
              <a:ext uri="{FF2B5EF4-FFF2-40B4-BE49-F238E27FC236}">
                <a16:creationId xmlns:a16="http://schemas.microsoft.com/office/drawing/2014/main" id="{611BE5A2-2338-432C-A3B4-54D250AD60B0}"/>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19012635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65126"/>
            <a:ext cx="10515600" cy="546100"/>
          </a:xfrm>
        </p:spPr>
        <p:txBody>
          <a:bodyPr>
            <a:normAutofit fontScale="90000"/>
          </a:bodyPr>
          <a:lstStyle/>
          <a:p>
            <a:pPr algn="ctr"/>
            <a:r>
              <a:rPr lang="en-US" sz="4000" dirty="0">
                <a:solidFill>
                  <a:srgbClr val="6DD1A1"/>
                </a:solidFill>
              </a:rPr>
              <a:t>Who is Team Yellow?</a:t>
            </a:r>
          </a:p>
        </p:txBody>
      </p:sp>
      <p:sp>
        <p:nvSpPr>
          <p:cNvPr id="7" name="Date Placeholder 6">
            <a:extLst>
              <a:ext uri="{FF2B5EF4-FFF2-40B4-BE49-F238E27FC236}">
                <a16:creationId xmlns:a16="http://schemas.microsoft.com/office/drawing/2014/main" id="{C9E2AEB6-8C3A-4B38-9AF9-44DA0996833B}"/>
              </a:ext>
            </a:extLst>
          </p:cNvPr>
          <p:cNvSpPr>
            <a:spLocks noGrp="1"/>
          </p:cNvSpPr>
          <p:nvPr>
            <p:ph type="dt" sz="half" idx="2"/>
          </p:nvPr>
        </p:nvSpPr>
        <p:spPr/>
        <p:txBody>
          <a:bodyPr/>
          <a:lstStyle/>
          <a:p>
            <a:fld id="{358C4E59-1DFE-49A9-AA83-26C53AD939A8}" type="datetime1">
              <a:rPr lang="en-US" smtClean="0"/>
              <a:t>9/27/2020</a:t>
            </a:fld>
            <a:endParaRPr lang="en-US" dirty="0"/>
          </a:p>
        </p:txBody>
      </p:sp>
      <p:sp>
        <p:nvSpPr>
          <p:cNvPr id="8" name="Footer Placeholder 7">
            <a:extLst>
              <a:ext uri="{FF2B5EF4-FFF2-40B4-BE49-F238E27FC236}">
                <a16:creationId xmlns:a16="http://schemas.microsoft.com/office/drawing/2014/main" id="{B1E37E26-C94B-47FF-8F0C-213113540CF5}"/>
              </a:ext>
            </a:extLst>
          </p:cNvPr>
          <p:cNvSpPr>
            <a:spLocks noGrp="1"/>
          </p:cNvSpPr>
          <p:nvPr>
            <p:ph type="ftr" sz="quarter" idx="3"/>
          </p:nvPr>
        </p:nvSpPr>
        <p:spPr/>
        <p:txBody>
          <a:bodyPr/>
          <a:lstStyle/>
          <a:p>
            <a:r>
              <a:rPr lang="en-US" dirty="0"/>
              <a:t>ODU - CS 410 – Team Yellow – Load.In – Feasibility </a:t>
            </a:r>
          </a:p>
        </p:txBody>
      </p:sp>
      <p:sp>
        <p:nvSpPr>
          <p:cNvPr id="9" name="Slide Number Placeholder 8">
            <a:extLst>
              <a:ext uri="{FF2B5EF4-FFF2-40B4-BE49-F238E27FC236}">
                <a16:creationId xmlns:a16="http://schemas.microsoft.com/office/drawing/2014/main" id="{DF12796B-999E-477A-A00E-BAEE967B0142}"/>
              </a:ext>
            </a:extLst>
          </p:cNvPr>
          <p:cNvSpPr>
            <a:spLocks noGrp="1"/>
          </p:cNvSpPr>
          <p:nvPr>
            <p:ph type="sldNum" sz="quarter" idx="4"/>
          </p:nvPr>
        </p:nvSpPr>
        <p:spPr/>
        <p:txBody>
          <a:bodyPr/>
          <a:lstStyle/>
          <a:p>
            <a:fld id="{BC24384F-C969-491A-B746-B529BCC5F8BF}" type="slidenum">
              <a:rPr lang="en-US" smtClean="0"/>
              <a:pPr/>
              <a:t>4</a:t>
            </a:fld>
            <a:endParaRPr lang="en-US" dirty="0"/>
          </a:p>
        </p:txBody>
      </p:sp>
      <p:grpSp>
        <p:nvGrpSpPr>
          <p:cNvPr id="24" name="Group 23">
            <a:extLst>
              <a:ext uri="{FF2B5EF4-FFF2-40B4-BE49-F238E27FC236}">
                <a16:creationId xmlns:a16="http://schemas.microsoft.com/office/drawing/2014/main" id="{44F7466A-8226-4B30-B8E9-691F8AC93044}"/>
              </a:ext>
            </a:extLst>
          </p:cNvPr>
          <p:cNvGrpSpPr/>
          <p:nvPr/>
        </p:nvGrpSpPr>
        <p:grpSpPr>
          <a:xfrm>
            <a:off x="1332750" y="1158942"/>
            <a:ext cx="9526500" cy="5140139"/>
            <a:chOff x="677333" y="676275"/>
            <a:chExt cx="10330231" cy="5573802"/>
          </a:xfrm>
        </p:grpSpPr>
        <p:pic>
          <p:nvPicPr>
            <p:cNvPr id="10" name="Byron" descr="A person looking at the camera&#10;&#10;Description automatically generated">
              <a:extLst>
                <a:ext uri="{FF2B5EF4-FFF2-40B4-BE49-F238E27FC236}">
                  <a16:creationId xmlns:a16="http://schemas.microsoft.com/office/drawing/2014/main" id="{FEBCB105-D169-44E6-BCA4-DB28AB669934}"/>
                </a:ext>
              </a:extLst>
            </p:cNvPr>
            <p:cNvPicPr>
              <a:picLocks noChangeAspect="1"/>
            </p:cNvPicPr>
            <p:nvPr/>
          </p:nvPicPr>
          <p:blipFill rotWithShape="1">
            <a:blip r:embed="rId3">
              <a:extLst>
                <a:ext uri="{28A0092B-C50C-407E-A947-70E740481C1C}">
                  <a14:useLocalDpi xmlns:a14="http://schemas.microsoft.com/office/drawing/2010/main" val="0"/>
                </a:ext>
              </a:extLst>
            </a:blip>
            <a:srcRect t="12500" b="12500"/>
            <a:stretch/>
          </p:blipFill>
          <p:spPr>
            <a:xfrm>
              <a:off x="692229" y="676275"/>
              <a:ext cx="2286000" cy="2286000"/>
            </a:xfrm>
            <a:prstGeom prst="rect">
              <a:avLst/>
            </a:prstGeom>
          </p:spPr>
        </p:pic>
        <p:pic>
          <p:nvPicPr>
            <p:cNvPr id="11" name="Lance" descr="A person wearing a blue hat&#10;&#10;Description automatically generated">
              <a:extLst>
                <a:ext uri="{FF2B5EF4-FFF2-40B4-BE49-F238E27FC236}">
                  <a16:creationId xmlns:a16="http://schemas.microsoft.com/office/drawing/2014/main" id="{E9ED2122-32F1-4BF1-BBD9-2BF67F9F9B31}"/>
                </a:ext>
              </a:extLst>
            </p:cNvPr>
            <p:cNvPicPr>
              <a:picLocks noChangeAspect="1"/>
            </p:cNvPicPr>
            <p:nvPr/>
          </p:nvPicPr>
          <p:blipFill rotWithShape="1">
            <a:blip r:embed="rId4">
              <a:extLst>
                <a:ext uri="{28A0092B-C50C-407E-A947-70E740481C1C}">
                  <a14:useLocalDpi xmlns:a14="http://schemas.microsoft.com/office/drawing/2010/main" val="0"/>
                </a:ext>
              </a:extLst>
            </a:blip>
            <a:srcRect t="10943" b="10943"/>
            <a:stretch/>
          </p:blipFill>
          <p:spPr>
            <a:xfrm>
              <a:off x="3368674" y="676275"/>
              <a:ext cx="2286000" cy="2286000"/>
            </a:xfrm>
            <a:prstGeom prst="rect">
              <a:avLst/>
            </a:prstGeom>
          </p:spPr>
        </p:pic>
        <p:pic>
          <p:nvPicPr>
            <p:cNvPr id="12" name="Greg" descr="A person posing for the camera&#10;&#10;Description automatically generated">
              <a:extLst>
                <a:ext uri="{FF2B5EF4-FFF2-40B4-BE49-F238E27FC236}">
                  <a16:creationId xmlns:a16="http://schemas.microsoft.com/office/drawing/2014/main" id="{54A2D5B0-3D71-4836-B70C-A5E895D8B62D}"/>
                </a:ext>
              </a:extLst>
            </p:cNvPr>
            <p:cNvPicPr>
              <a:picLocks noChangeAspect="1"/>
            </p:cNvPicPr>
            <p:nvPr/>
          </p:nvPicPr>
          <p:blipFill rotWithShape="1">
            <a:blip r:embed="rId5">
              <a:extLst>
                <a:ext uri="{28A0092B-C50C-407E-A947-70E740481C1C}">
                  <a14:useLocalDpi xmlns:a14="http://schemas.microsoft.com/office/drawing/2010/main" val="0"/>
                </a:ext>
              </a:extLst>
            </a:blip>
            <a:srcRect l="-398" t="11885" r="398" b="31893"/>
            <a:stretch/>
          </p:blipFill>
          <p:spPr>
            <a:xfrm>
              <a:off x="6045119" y="676275"/>
              <a:ext cx="2286000" cy="2286000"/>
            </a:xfrm>
            <a:prstGeom prst="rect">
              <a:avLst/>
            </a:prstGeom>
          </p:spPr>
        </p:pic>
        <p:pic>
          <p:nvPicPr>
            <p:cNvPr id="13" name="Jason" descr="A person posing for the camera&#10;&#10;Description automatically generated">
              <a:extLst>
                <a:ext uri="{FF2B5EF4-FFF2-40B4-BE49-F238E27FC236}">
                  <a16:creationId xmlns:a16="http://schemas.microsoft.com/office/drawing/2014/main" id="{D4BAD9E0-EC76-44B9-AB08-E63BF366296C}"/>
                </a:ext>
              </a:extLst>
            </p:cNvPr>
            <p:cNvPicPr>
              <a:picLocks noChangeAspect="1"/>
            </p:cNvPicPr>
            <p:nvPr/>
          </p:nvPicPr>
          <p:blipFill rotWithShape="1">
            <a:blip r:embed="rId6">
              <a:extLst>
                <a:ext uri="{28A0092B-C50C-407E-A947-70E740481C1C}">
                  <a14:useLocalDpi xmlns:a14="http://schemas.microsoft.com/office/drawing/2010/main" val="0"/>
                </a:ext>
              </a:extLst>
            </a:blip>
            <a:srcRect l="16802" t="4963" r="9721" b="39150"/>
            <a:stretch/>
          </p:blipFill>
          <p:spPr>
            <a:xfrm>
              <a:off x="8721564" y="676275"/>
              <a:ext cx="2286000" cy="2286000"/>
            </a:xfrm>
            <a:prstGeom prst="rect">
              <a:avLst/>
            </a:prstGeom>
          </p:spPr>
        </p:pic>
        <p:pic>
          <p:nvPicPr>
            <p:cNvPr id="14" name="Daniel" descr="A person smiling for the camera&#10;&#10;Description automatically generated">
              <a:extLst>
                <a:ext uri="{FF2B5EF4-FFF2-40B4-BE49-F238E27FC236}">
                  <a16:creationId xmlns:a16="http://schemas.microsoft.com/office/drawing/2014/main" id="{216EFEB2-4505-4F6A-BED6-AF3655B8BE79}"/>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2114710" y="3516312"/>
              <a:ext cx="2286000" cy="2286000"/>
            </a:xfrm>
            <a:prstGeom prst="rect">
              <a:avLst/>
            </a:prstGeom>
          </p:spPr>
        </p:pic>
        <p:pic>
          <p:nvPicPr>
            <p:cNvPr id="15" name="Chris" descr="A child wearing a hat&#10;&#10;Description automatically generated">
              <a:extLst>
                <a:ext uri="{FF2B5EF4-FFF2-40B4-BE49-F238E27FC236}">
                  <a16:creationId xmlns:a16="http://schemas.microsoft.com/office/drawing/2014/main" id="{C47C6FBC-836A-417D-BEC1-63FB8070ABC6}"/>
                </a:ext>
              </a:extLst>
            </p:cNvPr>
            <p:cNvPicPr>
              <a:picLocks noChangeAspect="1"/>
            </p:cNvPicPr>
            <p:nvPr/>
          </p:nvPicPr>
          <p:blipFill rotWithShape="1">
            <a:blip r:embed="rId8">
              <a:extLst>
                <a:ext uri="{28A0092B-C50C-407E-A947-70E740481C1C}">
                  <a14:useLocalDpi xmlns:a14="http://schemas.microsoft.com/office/drawing/2010/main" val="0"/>
                </a:ext>
              </a:extLst>
            </a:blip>
            <a:srcRect t="7604" b="7604"/>
            <a:stretch/>
          </p:blipFill>
          <p:spPr>
            <a:xfrm>
              <a:off x="4791155" y="3516312"/>
              <a:ext cx="2286000" cy="2286000"/>
            </a:xfrm>
            <a:prstGeom prst="rect">
              <a:avLst/>
            </a:prstGeom>
          </p:spPr>
        </p:pic>
        <p:pic>
          <p:nvPicPr>
            <p:cNvPr id="16" name="Paul" descr="A person standing in front of a brick building&#10;&#10;Description automatically generated">
              <a:extLst>
                <a:ext uri="{FF2B5EF4-FFF2-40B4-BE49-F238E27FC236}">
                  <a16:creationId xmlns:a16="http://schemas.microsoft.com/office/drawing/2014/main" id="{81F65974-32CC-435A-9900-CFB0D05541AB}"/>
                </a:ext>
              </a:extLst>
            </p:cNvPr>
            <p:cNvPicPr>
              <a:picLocks noChangeAspect="1"/>
            </p:cNvPicPr>
            <p:nvPr/>
          </p:nvPicPr>
          <p:blipFill rotWithShape="1">
            <a:blip r:embed="rId9">
              <a:extLst>
                <a:ext uri="{28A0092B-C50C-407E-A947-70E740481C1C}">
                  <a14:useLocalDpi xmlns:a14="http://schemas.microsoft.com/office/drawing/2010/main" val="0"/>
                </a:ext>
              </a:extLst>
            </a:blip>
            <a:srcRect t="10582" b="10582"/>
            <a:stretch/>
          </p:blipFill>
          <p:spPr>
            <a:xfrm>
              <a:off x="7467600" y="3516312"/>
              <a:ext cx="2286000" cy="2286000"/>
            </a:xfrm>
            <a:prstGeom prst="rect">
              <a:avLst/>
            </a:prstGeom>
          </p:spPr>
        </p:pic>
        <p:sp>
          <p:nvSpPr>
            <p:cNvPr id="17" name="TextBox 16">
              <a:extLst>
                <a:ext uri="{FF2B5EF4-FFF2-40B4-BE49-F238E27FC236}">
                  <a16:creationId xmlns:a16="http://schemas.microsoft.com/office/drawing/2014/main" id="{C93C321C-7C04-47DF-8505-36CC458005EA}"/>
                </a:ext>
              </a:extLst>
            </p:cNvPr>
            <p:cNvSpPr txBox="1"/>
            <p:nvPr/>
          </p:nvSpPr>
          <p:spPr>
            <a:xfrm>
              <a:off x="677333" y="2976174"/>
              <a:ext cx="2300896" cy="433866"/>
            </a:xfrm>
            <a:prstGeom prst="rect">
              <a:avLst/>
            </a:prstGeom>
            <a:noFill/>
          </p:spPr>
          <p:txBody>
            <a:bodyPr wrap="square" rtlCol="0" anchor="ctr">
              <a:spAutoFit/>
            </a:bodyPr>
            <a:lstStyle/>
            <a:p>
              <a:pPr algn="ctr"/>
              <a:r>
                <a:rPr lang="en-US" sz="2000" b="1" dirty="0"/>
                <a:t>Byron </a:t>
              </a:r>
              <a:r>
                <a:rPr lang="en-US" sz="2000" b="1" dirty="0" err="1"/>
                <a:t>Aquilino</a:t>
              </a:r>
              <a:endParaRPr lang="en-US" sz="2000" b="1" dirty="0"/>
            </a:p>
          </p:txBody>
        </p:sp>
        <p:sp>
          <p:nvSpPr>
            <p:cNvPr id="18" name="TextBox 17">
              <a:extLst>
                <a:ext uri="{FF2B5EF4-FFF2-40B4-BE49-F238E27FC236}">
                  <a16:creationId xmlns:a16="http://schemas.microsoft.com/office/drawing/2014/main" id="{971772B3-C157-4120-98EC-06905071F874}"/>
                </a:ext>
              </a:extLst>
            </p:cNvPr>
            <p:cNvSpPr txBox="1"/>
            <p:nvPr/>
          </p:nvSpPr>
          <p:spPr>
            <a:xfrm>
              <a:off x="3352719" y="2976175"/>
              <a:ext cx="2300896" cy="433866"/>
            </a:xfrm>
            <a:prstGeom prst="rect">
              <a:avLst/>
            </a:prstGeom>
            <a:noFill/>
          </p:spPr>
          <p:txBody>
            <a:bodyPr wrap="square" rtlCol="0" anchor="ctr">
              <a:spAutoFit/>
            </a:bodyPr>
            <a:lstStyle/>
            <a:p>
              <a:pPr algn="ctr"/>
              <a:r>
                <a:rPr lang="en-US" sz="2000" b="1" dirty="0"/>
                <a:t>Lance Perdue</a:t>
              </a:r>
            </a:p>
          </p:txBody>
        </p:sp>
        <p:sp>
          <p:nvSpPr>
            <p:cNvPr id="19" name="TextBox 18">
              <a:extLst>
                <a:ext uri="{FF2B5EF4-FFF2-40B4-BE49-F238E27FC236}">
                  <a16:creationId xmlns:a16="http://schemas.microsoft.com/office/drawing/2014/main" id="{5F4760A4-BCDC-4AAA-A09B-CA978B1A4BD9}"/>
                </a:ext>
              </a:extLst>
            </p:cNvPr>
            <p:cNvSpPr txBox="1"/>
            <p:nvPr/>
          </p:nvSpPr>
          <p:spPr>
            <a:xfrm>
              <a:off x="6028105" y="2976173"/>
              <a:ext cx="2300896" cy="433866"/>
            </a:xfrm>
            <a:prstGeom prst="rect">
              <a:avLst/>
            </a:prstGeom>
            <a:noFill/>
          </p:spPr>
          <p:txBody>
            <a:bodyPr wrap="square" rtlCol="0" anchor="ctr">
              <a:spAutoFit/>
            </a:bodyPr>
            <a:lstStyle/>
            <a:p>
              <a:pPr algn="ctr"/>
              <a:r>
                <a:rPr lang="en-US" sz="2000" b="1" dirty="0"/>
                <a:t>Greg </a:t>
              </a:r>
              <a:r>
                <a:rPr lang="en-US" sz="2000" b="1" dirty="0" err="1"/>
                <a:t>Kukanich</a:t>
              </a:r>
              <a:endParaRPr lang="en-US" sz="2000" b="1" dirty="0"/>
            </a:p>
          </p:txBody>
        </p:sp>
        <p:sp>
          <p:nvSpPr>
            <p:cNvPr id="20" name="TextBox 19">
              <a:extLst>
                <a:ext uri="{FF2B5EF4-FFF2-40B4-BE49-F238E27FC236}">
                  <a16:creationId xmlns:a16="http://schemas.microsoft.com/office/drawing/2014/main" id="{817BD7D4-B0BF-47AF-A60C-D4997E7936B9}"/>
                </a:ext>
              </a:extLst>
            </p:cNvPr>
            <p:cNvSpPr txBox="1"/>
            <p:nvPr/>
          </p:nvSpPr>
          <p:spPr>
            <a:xfrm>
              <a:off x="8706668" y="2976172"/>
              <a:ext cx="2300896" cy="433866"/>
            </a:xfrm>
            <a:prstGeom prst="rect">
              <a:avLst/>
            </a:prstGeom>
            <a:noFill/>
          </p:spPr>
          <p:txBody>
            <a:bodyPr wrap="square" rtlCol="0" anchor="ctr">
              <a:spAutoFit/>
            </a:bodyPr>
            <a:lstStyle/>
            <a:p>
              <a:pPr algn="ctr"/>
              <a:r>
                <a:rPr lang="en-US" sz="2000" b="1" dirty="0"/>
                <a:t>Jason Moran</a:t>
              </a:r>
            </a:p>
          </p:txBody>
        </p:sp>
        <p:sp>
          <p:nvSpPr>
            <p:cNvPr id="21" name="TextBox 20">
              <a:extLst>
                <a:ext uri="{FF2B5EF4-FFF2-40B4-BE49-F238E27FC236}">
                  <a16:creationId xmlns:a16="http://schemas.microsoft.com/office/drawing/2014/main" id="{F409FD8F-F30E-4D09-93D8-62A7BF2A64FB}"/>
                </a:ext>
              </a:extLst>
            </p:cNvPr>
            <p:cNvSpPr txBox="1"/>
            <p:nvPr/>
          </p:nvSpPr>
          <p:spPr>
            <a:xfrm>
              <a:off x="2085977" y="5816211"/>
              <a:ext cx="2300896" cy="433866"/>
            </a:xfrm>
            <a:prstGeom prst="rect">
              <a:avLst/>
            </a:prstGeom>
            <a:noFill/>
          </p:spPr>
          <p:txBody>
            <a:bodyPr wrap="square" rtlCol="0" anchor="ctr">
              <a:spAutoFit/>
            </a:bodyPr>
            <a:lstStyle/>
            <a:p>
              <a:pPr algn="ctr"/>
              <a:r>
                <a:rPr lang="en-US" sz="2000" b="1" dirty="0"/>
                <a:t>Daniel Reyna</a:t>
              </a:r>
            </a:p>
          </p:txBody>
        </p:sp>
        <p:sp>
          <p:nvSpPr>
            <p:cNvPr id="22" name="TextBox 21">
              <a:extLst>
                <a:ext uri="{FF2B5EF4-FFF2-40B4-BE49-F238E27FC236}">
                  <a16:creationId xmlns:a16="http://schemas.microsoft.com/office/drawing/2014/main" id="{567EF1ED-E45E-4D56-89FE-9E088E9817EB}"/>
                </a:ext>
              </a:extLst>
            </p:cNvPr>
            <p:cNvSpPr txBox="1"/>
            <p:nvPr/>
          </p:nvSpPr>
          <p:spPr>
            <a:xfrm>
              <a:off x="4800326" y="5816211"/>
              <a:ext cx="2300896" cy="433866"/>
            </a:xfrm>
            <a:prstGeom prst="rect">
              <a:avLst/>
            </a:prstGeom>
            <a:noFill/>
          </p:spPr>
          <p:txBody>
            <a:bodyPr wrap="square" rtlCol="0" anchor="ctr">
              <a:spAutoFit/>
            </a:bodyPr>
            <a:lstStyle/>
            <a:p>
              <a:pPr algn="ctr"/>
              <a:r>
                <a:rPr lang="en-US" sz="2000" b="1" dirty="0"/>
                <a:t>Chris Miller</a:t>
              </a:r>
            </a:p>
          </p:txBody>
        </p:sp>
        <p:sp>
          <p:nvSpPr>
            <p:cNvPr id="23" name="TextBox 22">
              <a:extLst>
                <a:ext uri="{FF2B5EF4-FFF2-40B4-BE49-F238E27FC236}">
                  <a16:creationId xmlns:a16="http://schemas.microsoft.com/office/drawing/2014/main" id="{B26960D0-E401-4E40-B81F-2D2FC3E3E449}"/>
                </a:ext>
              </a:extLst>
            </p:cNvPr>
            <p:cNvSpPr txBox="1"/>
            <p:nvPr/>
          </p:nvSpPr>
          <p:spPr>
            <a:xfrm>
              <a:off x="7476771" y="5816211"/>
              <a:ext cx="2300896" cy="433866"/>
            </a:xfrm>
            <a:prstGeom prst="rect">
              <a:avLst/>
            </a:prstGeom>
            <a:noFill/>
          </p:spPr>
          <p:txBody>
            <a:bodyPr wrap="square" rtlCol="0" anchor="ctr">
              <a:spAutoFit/>
            </a:bodyPr>
            <a:lstStyle/>
            <a:p>
              <a:pPr algn="ctr"/>
              <a:r>
                <a:rPr lang="en-US" sz="2000" b="1" dirty="0"/>
                <a:t>Paul Rodriguez</a:t>
              </a:r>
            </a:p>
          </p:txBody>
        </p:sp>
      </p:grpSp>
    </p:spTree>
    <p:extLst>
      <p:ext uri="{BB962C8B-B14F-4D97-AF65-F5344CB8AC3E}">
        <p14:creationId xmlns:p14="http://schemas.microsoft.com/office/powerpoint/2010/main" val="387786007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fontScale="90000"/>
          </a:bodyPr>
          <a:lstStyle/>
          <a:p>
            <a:pPr algn="ctr"/>
            <a:r>
              <a:rPr lang="en-US" sz="4000" dirty="0">
                <a:solidFill>
                  <a:srgbClr val="6DD1A1"/>
                </a:solidFill>
              </a:rPr>
              <a:t>Problem/Customer Definition (Change later)</a:t>
            </a:r>
          </a:p>
        </p:txBody>
      </p:sp>
      <p:sp>
        <p:nvSpPr>
          <p:cNvPr id="2" name="Date Placeholder 1">
            <a:extLst>
              <a:ext uri="{FF2B5EF4-FFF2-40B4-BE49-F238E27FC236}">
                <a16:creationId xmlns:a16="http://schemas.microsoft.com/office/drawing/2014/main" id="{D47816D0-2271-4286-82D7-6C2F21366B7B}"/>
              </a:ext>
            </a:extLst>
          </p:cNvPr>
          <p:cNvSpPr>
            <a:spLocks noGrp="1"/>
          </p:cNvSpPr>
          <p:nvPr>
            <p:ph type="dt" sz="half" idx="2"/>
          </p:nvPr>
        </p:nvSpPr>
        <p:spPr/>
        <p:txBody>
          <a:bodyPr/>
          <a:lstStyle/>
          <a:p>
            <a:fld id="{D09BE62E-25E7-43D4-9D65-E15F77D31F54}" type="datetime1">
              <a:rPr lang="en-US" smtClean="0"/>
              <a:t>9/27/2020</a:t>
            </a:fld>
            <a:endParaRPr lang="en-US" dirty="0"/>
          </a:p>
        </p:txBody>
      </p:sp>
      <p:sp>
        <p:nvSpPr>
          <p:cNvPr id="5" name="Footer Placeholder 4">
            <a:extLst>
              <a:ext uri="{FF2B5EF4-FFF2-40B4-BE49-F238E27FC236}">
                <a16:creationId xmlns:a16="http://schemas.microsoft.com/office/drawing/2014/main" id="{2F4463B3-0B92-42AA-8BB3-16F57B1A233A}"/>
              </a:ext>
            </a:extLst>
          </p:cNvPr>
          <p:cNvSpPr>
            <a:spLocks noGrp="1"/>
          </p:cNvSpPr>
          <p:nvPr>
            <p:ph type="ftr" sz="quarter" idx="3"/>
          </p:nvPr>
        </p:nvSpPr>
        <p:spPr/>
        <p:txBody>
          <a:bodyPr/>
          <a:lstStyle/>
          <a:p>
            <a:r>
              <a:rPr lang="en-US" dirty="0"/>
              <a:t>ODU - CS 410 – Team Yellow – Load.In – Feasibility </a:t>
            </a:r>
          </a:p>
        </p:txBody>
      </p:sp>
      <p:sp>
        <p:nvSpPr>
          <p:cNvPr id="6" name="Slide Number Placeholder 5">
            <a:extLst>
              <a:ext uri="{FF2B5EF4-FFF2-40B4-BE49-F238E27FC236}">
                <a16:creationId xmlns:a16="http://schemas.microsoft.com/office/drawing/2014/main" id="{5BB5384D-C99E-40C6-A9A3-EA3A9444949F}"/>
              </a:ext>
            </a:extLst>
          </p:cNvPr>
          <p:cNvSpPr>
            <a:spLocks noGrp="1"/>
          </p:cNvSpPr>
          <p:nvPr>
            <p:ph type="sldNum" sz="quarter" idx="4"/>
          </p:nvPr>
        </p:nvSpPr>
        <p:spPr/>
        <p:txBody>
          <a:bodyPr/>
          <a:lstStyle/>
          <a:p>
            <a:fld id="{BC24384F-C969-491A-B746-B529BCC5F8BF}" type="slidenum">
              <a:rPr lang="en-US" smtClean="0"/>
              <a:pPr/>
              <a:t>5</a:t>
            </a:fld>
            <a:endParaRPr lang="en-US" dirty="0"/>
          </a:p>
        </p:txBody>
      </p:sp>
    </p:spTree>
    <p:extLst>
      <p:ext uri="{BB962C8B-B14F-4D97-AF65-F5344CB8AC3E}">
        <p14:creationId xmlns:p14="http://schemas.microsoft.com/office/powerpoint/2010/main" val="184157171"/>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91D3-580A-4087-803A-C4A43C1B190F}"/>
              </a:ext>
            </a:extLst>
          </p:cNvPr>
          <p:cNvSpPr>
            <a:spLocks noGrp="1"/>
          </p:cNvSpPr>
          <p:nvPr>
            <p:ph type="title"/>
          </p:nvPr>
        </p:nvSpPr>
        <p:spPr>
          <a:xfrm>
            <a:off x="274320" y="1450757"/>
            <a:ext cx="11079480" cy="4505543"/>
          </a:xfrm>
        </p:spPr>
        <p:txBody>
          <a:bodyPr>
            <a:normAutofit/>
          </a:bodyPr>
          <a:lstStyle/>
          <a:p>
            <a:r>
              <a:rPr lang="en-US" sz="3600" dirty="0"/>
              <a:t>Most families cannot afford professional movers. When managing moving logistics and uncertainties, “Do It Yourself” movers are left to fend for themselves with little prior experience. </a:t>
            </a:r>
            <a:br>
              <a:rPr lang="en-US" sz="3600" dirty="0"/>
            </a:br>
            <a:br>
              <a:rPr lang="en-US" sz="3600" dirty="0"/>
            </a:br>
            <a:r>
              <a:rPr lang="en-US" sz="3600" dirty="0"/>
              <a:t>Load.In aims to </a:t>
            </a:r>
            <a:r>
              <a:rPr lang="en-US" sz="3600" b="1" dirty="0"/>
              <a:t>give your move a game plan</a:t>
            </a:r>
            <a:r>
              <a:rPr lang="en-US" sz="3600" dirty="0"/>
              <a:t> by quantifying uncertainties and assisting in logistical endeavors on moving day.</a:t>
            </a:r>
          </a:p>
        </p:txBody>
      </p:sp>
      <p:sp>
        <p:nvSpPr>
          <p:cNvPr id="3" name="Date Placeholder 2">
            <a:extLst>
              <a:ext uri="{FF2B5EF4-FFF2-40B4-BE49-F238E27FC236}">
                <a16:creationId xmlns:a16="http://schemas.microsoft.com/office/drawing/2014/main" id="{BFC10B4C-AEF7-40AA-8535-5EFBF241D4AC}"/>
              </a:ext>
            </a:extLst>
          </p:cNvPr>
          <p:cNvSpPr>
            <a:spLocks noGrp="1"/>
          </p:cNvSpPr>
          <p:nvPr>
            <p:ph type="dt" sz="half" idx="10"/>
          </p:nvPr>
        </p:nvSpPr>
        <p:spPr/>
        <p:txBody>
          <a:bodyPr/>
          <a:lstStyle/>
          <a:p>
            <a:fld id="{4117C24B-5EE4-4601-9610-EE3CBE771EDE}" type="datetime1">
              <a:rPr lang="en-US" smtClean="0"/>
              <a:t>9/27/2020</a:t>
            </a:fld>
            <a:endParaRPr lang="en-US" dirty="0"/>
          </a:p>
        </p:txBody>
      </p:sp>
      <p:sp>
        <p:nvSpPr>
          <p:cNvPr id="4" name="Footer Placeholder 3">
            <a:extLst>
              <a:ext uri="{FF2B5EF4-FFF2-40B4-BE49-F238E27FC236}">
                <a16:creationId xmlns:a16="http://schemas.microsoft.com/office/drawing/2014/main" id="{FB0652FD-1973-4006-BD0A-454A433C9370}"/>
              </a:ext>
            </a:extLst>
          </p:cNvPr>
          <p:cNvSpPr>
            <a:spLocks noGrp="1"/>
          </p:cNvSpPr>
          <p:nvPr>
            <p:ph type="ftr" sz="quarter" idx="11"/>
          </p:nvPr>
        </p:nvSpPr>
        <p:spPr/>
        <p:txBody>
          <a:bodyPr/>
          <a:lstStyle/>
          <a:p>
            <a:r>
              <a:rPr lang="en-US" dirty="0"/>
              <a:t>ODU - CS 410 – Team Yellow – Load.In – Feasibility </a:t>
            </a:r>
          </a:p>
        </p:txBody>
      </p:sp>
      <p:sp>
        <p:nvSpPr>
          <p:cNvPr id="5" name="Slide Number Placeholder 4">
            <a:extLst>
              <a:ext uri="{FF2B5EF4-FFF2-40B4-BE49-F238E27FC236}">
                <a16:creationId xmlns:a16="http://schemas.microsoft.com/office/drawing/2014/main" id="{1A65B471-1A61-427A-BEDC-8B00AD20AD5D}"/>
              </a:ext>
            </a:extLst>
          </p:cNvPr>
          <p:cNvSpPr>
            <a:spLocks noGrp="1"/>
          </p:cNvSpPr>
          <p:nvPr>
            <p:ph type="sldNum" sz="quarter" idx="12"/>
          </p:nvPr>
        </p:nvSpPr>
        <p:spPr/>
        <p:txBody>
          <a:bodyPr/>
          <a:lstStyle/>
          <a:p>
            <a:fld id="{BC24384F-C969-491A-B746-B529BCC5F8BF}" type="slidenum">
              <a:rPr lang="en-US" smtClean="0"/>
              <a:pPr/>
              <a:t>6</a:t>
            </a:fld>
            <a:endParaRPr lang="en-US" dirty="0"/>
          </a:p>
        </p:txBody>
      </p:sp>
      <p:sp>
        <p:nvSpPr>
          <p:cNvPr id="6" name="TextBox 5">
            <a:extLst>
              <a:ext uri="{FF2B5EF4-FFF2-40B4-BE49-F238E27FC236}">
                <a16:creationId xmlns:a16="http://schemas.microsoft.com/office/drawing/2014/main" id="{8CAB86F1-F310-4B25-A837-DE0981D38239}"/>
              </a:ext>
            </a:extLst>
          </p:cNvPr>
          <p:cNvSpPr txBox="1"/>
          <p:nvPr/>
        </p:nvSpPr>
        <p:spPr>
          <a:xfrm>
            <a:off x="365760" y="264160"/>
            <a:ext cx="7487920" cy="830997"/>
          </a:xfrm>
          <a:prstGeom prst="rect">
            <a:avLst/>
          </a:prstGeom>
          <a:noFill/>
        </p:spPr>
        <p:txBody>
          <a:bodyPr wrap="square" rtlCol="0">
            <a:spAutoFit/>
          </a:bodyPr>
          <a:lstStyle/>
          <a:p>
            <a:r>
              <a:rPr lang="en-US" sz="4800" dirty="0"/>
              <a:t>Moving Is Hard </a:t>
            </a:r>
          </a:p>
        </p:txBody>
      </p:sp>
    </p:spTree>
    <p:extLst>
      <p:ext uri="{BB962C8B-B14F-4D97-AF65-F5344CB8AC3E}">
        <p14:creationId xmlns:p14="http://schemas.microsoft.com/office/powerpoint/2010/main" val="3159575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91D3-580A-4087-803A-C4A43C1B190F}"/>
              </a:ext>
            </a:extLst>
          </p:cNvPr>
          <p:cNvSpPr>
            <a:spLocks noGrp="1"/>
          </p:cNvSpPr>
          <p:nvPr>
            <p:ph type="title"/>
          </p:nvPr>
        </p:nvSpPr>
        <p:spPr>
          <a:xfrm>
            <a:off x="838200" y="365125"/>
            <a:ext cx="10515600" cy="5591175"/>
          </a:xfrm>
        </p:spPr>
        <p:txBody>
          <a:bodyPr>
            <a:normAutofit/>
          </a:bodyPr>
          <a:lstStyle/>
          <a:p>
            <a:r>
              <a:rPr lang="en-US" sz="3200" dirty="0"/>
              <a:t>Truck rental companies offer a variety of helpful moving supplies, but when it comes to the actual move, will only refer you to unaffordable professional movers. As a result, “Do It Yourself” movers are often left to fend for themselves in managing moving logistics and uncertainties with little prior experience. </a:t>
            </a:r>
            <a:br>
              <a:rPr lang="en-US" sz="3200" dirty="0"/>
            </a:br>
            <a:br>
              <a:rPr lang="en-US" sz="3200" dirty="0"/>
            </a:br>
            <a:r>
              <a:rPr lang="en-US" sz="3200" dirty="0"/>
              <a:t>Load.In aims to </a:t>
            </a:r>
            <a:r>
              <a:rPr lang="en-US" sz="3200" b="1" dirty="0"/>
              <a:t>give your move a game plan</a:t>
            </a:r>
            <a:r>
              <a:rPr lang="en-US" sz="3200" dirty="0"/>
              <a:t> by quantifying uncertainties and assisting in logistical endeavors on moving day.</a:t>
            </a:r>
          </a:p>
        </p:txBody>
      </p:sp>
      <p:sp>
        <p:nvSpPr>
          <p:cNvPr id="3" name="Date Placeholder 2">
            <a:extLst>
              <a:ext uri="{FF2B5EF4-FFF2-40B4-BE49-F238E27FC236}">
                <a16:creationId xmlns:a16="http://schemas.microsoft.com/office/drawing/2014/main" id="{BFC10B4C-AEF7-40AA-8535-5EFBF241D4AC}"/>
              </a:ext>
            </a:extLst>
          </p:cNvPr>
          <p:cNvSpPr>
            <a:spLocks noGrp="1"/>
          </p:cNvSpPr>
          <p:nvPr>
            <p:ph type="dt" sz="half" idx="10"/>
          </p:nvPr>
        </p:nvSpPr>
        <p:spPr/>
        <p:txBody>
          <a:bodyPr/>
          <a:lstStyle/>
          <a:p>
            <a:fld id="{4117C24B-5EE4-4601-9610-EE3CBE771EDE}" type="datetime1">
              <a:rPr lang="en-US" smtClean="0"/>
              <a:t>9/27/2020</a:t>
            </a:fld>
            <a:endParaRPr lang="en-US" dirty="0"/>
          </a:p>
        </p:txBody>
      </p:sp>
      <p:sp>
        <p:nvSpPr>
          <p:cNvPr id="4" name="Footer Placeholder 3">
            <a:extLst>
              <a:ext uri="{FF2B5EF4-FFF2-40B4-BE49-F238E27FC236}">
                <a16:creationId xmlns:a16="http://schemas.microsoft.com/office/drawing/2014/main" id="{FB0652FD-1973-4006-BD0A-454A433C9370}"/>
              </a:ext>
            </a:extLst>
          </p:cNvPr>
          <p:cNvSpPr>
            <a:spLocks noGrp="1"/>
          </p:cNvSpPr>
          <p:nvPr>
            <p:ph type="ftr" sz="quarter" idx="11"/>
          </p:nvPr>
        </p:nvSpPr>
        <p:spPr/>
        <p:txBody>
          <a:bodyPr/>
          <a:lstStyle/>
          <a:p>
            <a:r>
              <a:rPr lang="en-US" dirty="0"/>
              <a:t>ODU - CS 410 – Team Yellow – Load.In – Feasibility </a:t>
            </a:r>
          </a:p>
        </p:txBody>
      </p:sp>
      <p:sp>
        <p:nvSpPr>
          <p:cNvPr id="5" name="Slide Number Placeholder 4">
            <a:extLst>
              <a:ext uri="{FF2B5EF4-FFF2-40B4-BE49-F238E27FC236}">
                <a16:creationId xmlns:a16="http://schemas.microsoft.com/office/drawing/2014/main" id="{1A65B471-1A61-427A-BEDC-8B00AD20AD5D}"/>
              </a:ext>
            </a:extLst>
          </p:cNvPr>
          <p:cNvSpPr>
            <a:spLocks noGrp="1"/>
          </p:cNvSpPr>
          <p:nvPr>
            <p:ph type="sldNum" sz="quarter" idx="12"/>
          </p:nvPr>
        </p:nvSpPr>
        <p:spPr/>
        <p:txBody>
          <a:bodyPr/>
          <a:lstStyle/>
          <a:p>
            <a:fld id="{BC24384F-C969-491A-B746-B529BCC5F8BF}" type="slidenum">
              <a:rPr lang="en-US" smtClean="0"/>
              <a:pPr/>
              <a:t>7</a:t>
            </a:fld>
            <a:endParaRPr lang="en-US" dirty="0"/>
          </a:p>
        </p:txBody>
      </p:sp>
    </p:spTree>
    <p:extLst>
      <p:ext uri="{BB962C8B-B14F-4D97-AF65-F5344CB8AC3E}">
        <p14:creationId xmlns:p14="http://schemas.microsoft.com/office/powerpoint/2010/main" val="2668610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4D644-4760-4B6D-8210-982B93B4A6EA}"/>
              </a:ext>
            </a:extLst>
          </p:cNvPr>
          <p:cNvSpPr>
            <a:spLocks noGrp="1"/>
          </p:cNvSpPr>
          <p:nvPr>
            <p:ph type="title"/>
          </p:nvPr>
        </p:nvSpPr>
        <p:spPr>
          <a:xfrm>
            <a:off x="423531" y="138112"/>
            <a:ext cx="10515600" cy="1325563"/>
          </a:xfrm>
        </p:spPr>
        <p:txBody>
          <a:bodyPr/>
          <a:lstStyle/>
          <a:p>
            <a:r>
              <a:rPr lang="en-US" dirty="0"/>
              <a:t>Moving is Challenging</a:t>
            </a:r>
          </a:p>
        </p:txBody>
      </p:sp>
      <p:sp>
        <p:nvSpPr>
          <p:cNvPr id="3" name="Slide Number Placeholder 2">
            <a:extLst>
              <a:ext uri="{FF2B5EF4-FFF2-40B4-BE49-F238E27FC236}">
                <a16:creationId xmlns:a16="http://schemas.microsoft.com/office/drawing/2014/main" id="{90A28B24-D32A-4F73-BD06-E5D426D79FC4}"/>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8</a:t>
            </a:fld>
            <a:endParaRPr lang="en-US"/>
          </a:p>
        </p:txBody>
      </p:sp>
      <p:sp>
        <p:nvSpPr>
          <p:cNvPr id="4" name="Title 3">
            <a:extLst>
              <a:ext uri="{FF2B5EF4-FFF2-40B4-BE49-F238E27FC236}">
                <a16:creationId xmlns:a16="http://schemas.microsoft.com/office/drawing/2014/main" id="{B60BDF21-D53F-4970-83E0-E74769D7F383}"/>
              </a:ext>
            </a:extLst>
          </p:cNvPr>
          <p:cNvSpPr txBox="1">
            <a:spLocks/>
          </p:cNvSpPr>
          <p:nvPr/>
        </p:nvSpPr>
        <p:spPr>
          <a:xfrm>
            <a:off x="6510669" y="1463675"/>
            <a:ext cx="5257800" cy="44219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These logistics make moving, which is already a stressful life event, even more stressful. </a:t>
            </a:r>
          </a:p>
        </p:txBody>
      </p:sp>
      <p:pic>
        <p:nvPicPr>
          <p:cNvPr id="6" name="Picture 5" descr="Shape&#10;&#10;Description automatically generated">
            <a:extLst>
              <a:ext uri="{FF2B5EF4-FFF2-40B4-BE49-F238E27FC236}">
                <a16:creationId xmlns:a16="http://schemas.microsoft.com/office/drawing/2014/main" id="{DA8A2E6F-A20C-4435-A475-44EF77B728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63675"/>
            <a:ext cx="5257800" cy="5257800"/>
          </a:xfrm>
          <a:prstGeom prst="rect">
            <a:avLst/>
          </a:prstGeom>
        </p:spPr>
      </p:pic>
      <p:sp>
        <p:nvSpPr>
          <p:cNvPr id="5" name="Date Placeholder 4">
            <a:extLst>
              <a:ext uri="{FF2B5EF4-FFF2-40B4-BE49-F238E27FC236}">
                <a16:creationId xmlns:a16="http://schemas.microsoft.com/office/drawing/2014/main" id="{D82209C5-C5B2-46E0-9084-4EC7AB99B315}"/>
              </a:ext>
            </a:extLst>
          </p:cNvPr>
          <p:cNvSpPr>
            <a:spLocks noGrp="1"/>
          </p:cNvSpPr>
          <p:nvPr>
            <p:ph type="dt" sz="half" idx="10"/>
          </p:nvPr>
        </p:nvSpPr>
        <p:spPr/>
        <p:txBody>
          <a:bodyPr/>
          <a:lstStyle/>
          <a:p>
            <a:fld id="{313EF87D-AABC-4D1C-8114-DDEEA3E05A74}" type="datetime1">
              <a:rPr lang="en-US" smtClean="0"/>
              <a:t>9/27/2020</a:t>
            </a:fld>
            <a:endParaRPr lang="en-US" dirty="0"/>
          </a:p>
        </p:txBody>
      </p:sp>
      <p:sp>
        <p:nvSpPr>
          <p:cNvPr id="7" name="Footer Placeholder 6">
            <a:extLst>
              <a:ext uri="{FF2B5EF4-FFF2-40B4-BE49-F238E27FC236}">
                <a16:creationId xmlns:a16="http://schemas.microsoft.com/office/drawing/2014/main" id="{10A53E5A-EE7B-47BA-8206-9E8DE724CAD1}"/>
              </a:ext>
            </a:extLst>
          </p:cNvPr>
          <p:cNvSpPr>
            <a:spLocks noGrp="1"/>
          </p:cNvSpPr>
          <p:nvPr>
            <p:ph type="ftr" sz="quarter" idx="11"/>
          </p:nvPr>
        </p:nvSpPr>
        <p:spPr/>
        <p:txBody>
          <a:bodyPr/>
          <a:lstStyle/>
          <a:p>
            <a:r>
              <a:rPr lang="en-US" dirty="0"/>
              <a:t>ODU - CS 410 – Team Yellow – Load.In – Feasibility </a:t>
            </a:r>
          </a:p>
        </p:txBody>
      </p:sp>
    </p:spTree>
    <p:extLst>
      <p:ext uri="{BB962C8B-B14F-4D97-AF65-F5344CB8AC3E}">
        <p14:creationId xmlns:p14="http://schemas.microsoft.com/office/powerpoint/2010/main" val="452290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21334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9</a:t>
            </a:fld>
            <a:endParaRPr lang="en-US" dirty="0"/>
          </a:p>
        </p:txBody>
      </p:sp>
      <p:graphicFrame>
        <p:nvGraphicFramePr>
          <p:cNvPr id="7" name="Chart 6">
            <a:extLst>
              <a:ext uri="{FF2B5EF4-FFF2-40B4-BE49-F238E27FC236}">
                <a16:creationId xmlns:a16="http://schemas.microsoft.com/office/drawing/2014/main" id="{23A88899-F16F-44E4-A81B-A863AD7DA1FC}"/>
              </a:ext>
            </a:extLst>
          </p:cNvPr>
          <p:cNvGraphicFramePr/>
          <p:nvPr>
            <p:extLst>
              <p:ext uri="{D42A27DB-BD31-4B8C-83A1-F6EECF244321}">
                <p14:modId xmlns:p14="http://schemas.microsoft.com/office/powerpoint/2010/main" val="1912081418"/>
              </p:ext>
            </p:extLst>
          </p:nvPr>
        </p:nvGraphicFramePr>
        <p:xfrm>
          <a:off x="329609" y="1190559"/>
          <a:ext cx="6924631" cy="5200081"/>
        </p:xfrm>
        <a:graphic>
          <a:graphicData uri="http://schemas.openxmlformats.org/drawingml/2006/chart">
            <c:chart xmlns:c="http://schemas.openxmlformats.org/drawingml/2006/chart" xmlns:r="http://schemas.openxmlformats.org/officeDocument/2006/relationships" r:id="rId3"/>
          </a:graphicData>
        </a:graphic>
      </p:graphicFrame>
      <p:sp>
        <p:nvSpPr>
          <p:cNvPr id="9" name="Title 1">
            <a:extLst>
              <a:ext uri="{FF2B5EF4-FFF2-40B4-BE49-F238E27FC236}">
                <a16:creationId xmlns:a16="http://schemas.microsoft.com/office/drawing/2014/main" id="{7FF4CA08-8FB3-4DDE-87CE-02A8728E0E0B}"/>
              </a:ext>
            </a:extLst>
          </p:cNvPr>
          <p:cNvSpPr>
            <a:spLocks noGrp="1"/>
          </p:cNvSpPr>
          <p:nvPr>
            <p:ph type="title"/>
          </p:nvPr>
        </p:nvSpPr>
        <p:spPr>
          <a:xfrm>
            <a:off x="423531" y="138112"/>
            <a:ext cx="10515600" cy="1325563"/>
          </a:xfrm>
        </p:spPr>
        <p:txBody>
          <a:bodyPr/>
          <a:lstStyle/>
          <a:p>
            <a:r>
              <a:rPr lang="en-US" dirty="0"/>
              <a:t>Americans Prefer to Move Themselves</a:t>
            </a:r>
          </a:p>
        </p:txBody>
      </p:sp>
      <p:sp>
        <p:nvSpPr>
          <p:cNvPr id="3" name="Date Placeholder 2">
            <a:extLst>
              <a:ext uri="{FF2B5EF4-FFF2-40B4-BE49-F238E27FC236}">
                <a16:creationId xmlns:a16="http://schemas.microsoft.com/office/drawing/2014/main" id="{FE6C6183-8A1F-46DD-A549-91FF97EBD274}"/>
              </a:ext>
            </a:extLst>
          </p:cNvPr>
          <p:cNvSpPr>
            <a:spLocks noGrp="1"/>
          </p:cNvSpPr>
          <p:nvPr>
            <p:ph type="dt" sz="half" idx="10"/>
          </p:nvPr>
        </p:nvSpPr>
        <p:spPr/>
        <p:txBody>
          <a:bodyPr/>
          <a:lstStyle/>
          <a:p>
            <a:fld id="{2956BDFD-B330-4666-844F-17F73259AB29}" type="datetime1">
              <a:rPr lang="en-US" smtClean="0"/>
              <a:t>9/27/2020</a:t>
            </a:fld>
            <a:endParaRPr lang="en-US" dirty="0"/>
          </a:p>
        </p:txBody>
      </p:sp>
      <p:sp>
        <p:nvSpPr>
          <p:cNvPr id="4" name="Footer Placeholder 3">
            <a:extLst>
              <a:ext uri="{FF2B5EF4-FFF2-40B4-BE49-F238E27FC236}">
                <a16:creationId xmlns:a16="http://schemas.microsoft.com/office/drawing/2014/main" id="{FD67F1C8-9142-44EB-A73C-9E8AF79722A0}"/>
              </a:ext>
            </a:extLst>
          </p:cNvPr>
          <p:cNvSpPr>
            <a:spLocks noGrp="1"/>
          </p:cNvSpPr>
          <p:nvPr>
            <p:ph type="ftr" sz="quarter" idx="11"/>
          </p:nvPr>
        </p:nvSpPr>
        <p:spPr/>
        <p:txBody>
          <a:bodyPr/>
          <a:lstStyle/>
          <a:p>
            <a:r>
              <a:rPr lang="en-US" dirty="0"/>
              <a:t>ODU - CS 410 – Team Yellow – Load.In – Feasibility </a:t>
            </a:r>
          </a:p>
        </p:txBody>
      </p:sp>
      <p:sp>
        <p:nvSpPr>
          <p:cNvPr id="8" name="Rectangle 7">
            <a:extLst>
              <a:ext uri="{FF2B5EF4-FFF2-40B4-BE49-F238E27FC236}">
                <a16:creationId xmlns:a16="http://schemas.microsoft.com/office/drawing/2014/main" id="{6EBD1502-14E3-4DF6-A278-E59E28011C8E}"/>
              </a:ext>
            </a:extLst>
          </p:cNvPr>
          <p:cNvSpPr/>
          <p:nvPr/>
        </p:nvSpPr>
        <p:spPr>
          <a:xfrm>
            <a:off x="8153400" y="5844540"/>
            <a:ext cx="2132314" cy="369332"/>
          </a:xfrm>
          <a:prstGeom prst="rect">
            <a:avLst/>
          </a:prstGeom>
        </p:spPr>
        <p:txBody>
          <a:bodyPr wrap="none">
            <a:spAutoFit/>
          </a:bodyPr>
          <a:lstStyle/>
          <a:p>
            <a:pPr algn="ctr"/>
            <a:r>
              <a:rPr lang="en-US" dirty="0">
                <a:hlinkClick r:id="rId4"/>
              </a:rPr>
              <a:t>MoveBuddha.com</a:t>
            </a:r>
            <a:endParaRPr lang="en-US" dirty="0"/>
          </a:p>
        </p:txBody>
      </p:sp>
      <p:sp>
        <p:nvSpPr>
          <p:cNvPr id="10" name="TextBox 9">
            <a:extLst>
              <a:ext uri="{FF2B5EF4-FFF2-40B4-BE49-F238E27FC236}">
                <a16:creationId xmlns:a16="http://schemas.microsoft.com/office/drawing/2014/main" id="{D5879892-C16F-4401-A9EC-437DCEAD8DE9}"/>
              </a:ext>
            </a:extLst>
          </p:cNvPr>
          <p:cNvSpPr txBox="1"/>
          <p:nvPr/>
        </p:nvSpPr>
        <p:spPr>
          <a:xfrm>
            <a:off x="6979920" y="2964457"/>
            <a:ext cx="4373880" cy="923330"/>
          </a:xfrm>
          <a:prstGeom prst="rect">
            <a:avLst/>
          </a:prstGeom>
          <a:noFill/>
        </p:spPr>
        <p:txBody>
          <a:bodyPr wrap="square" rtlCol="0">
            <a:spAutoFit/>
          </a:bodyPr>
          <a:lstStyle/>
          <a:p>
            <a:r>
              <a:rPr lang="en-US" dirty="0"/>
              <a:t>Out of 31 million moves annually, 24 million moves are done without professional help</a:t>
            </a:r>
          </a:p>
        </p:txBody>
      </p:sp>
    </p:spTree>
    <p:extLst>
      <p:ext uri="{BB962C8B-B14F-4D97-AF65-F5344CB8AC3E}">
        <p14:creationId xmlns:p14="http://schemas.microsoft.com/office/powerpoint/2010/main" val="410034121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theme/theme1.xml><?xml version="1.0" encoding="utf-8"?>
<a:theme xmlns:a="http://schemas.openxmlformats.org/drawingml/2006/main" name="Office Theme">
  <a:themeElements>
    <a:clrScheme name="CS410_Green">
      <a:dk1>
        <a:srgbClr val="FFFFFF"/>
      </a:dk1>
      <a:lt1>
        <a:srgbClr val="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Custom 1">
      <a:majorFont>
        <a:latin typeface="Gulim"/>
        <a:ea typeface=""/>
        <a:cs typeface=""/>
      </a:majorFont>
      <a:minorFont>
        <a:latin typeface="Guli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Gulim"/>
        <a:ea typeface=""/>
        <a:cs typeface=""/>
      </a:majorFont>
      <a:minorFont>
        <a:latin typeface="Guli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1168</TotalTime>
  <Words>1649</Words>
  <Application>Microsoft Office PowerPoint</Application>
  <PresentationFormat>Widescreen</PresentationFormat>
  <Paragraphs>244</Paragraphs>
  <Slides>39</Slides>
  <Notes>30</Notes>
  <HiddenSlides>1</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39</vt:i4>
      </vt:variant>
    </vt:vector>
  </HeadingPairs>
  <TitlesOfParts>
    <vt:vector size="44" baseType="lpstr">
      <vt:lpstr>Gulim</vt:lpstr>
      <vt:lpstr>Arial</vt:lpstr>
      <vt:lpstr>Calibri</vt:lpstr>
      <vt:lpstr>Office Theme</vt:lpstr>
      <vt:lpstr>Custom Design</vt:lpstr>
      <vt:lpstr>Load.in</vt:lpstr>
      <vt:lpstr>Load.in</vt:lpstr>
      <vt:lpstr>Contents</vt:lpstr>
      <vt:lpstr>Who is Team Yellow?</vt:lpstr>
      <vt:lpstr>Problem/Customer Definition (Change later)</vt:lpstr>
      <vt:lpstr>Most families cannot afford professional movers. When managing moving logistics and uncertainties, “Do It Yourself” movers are left to fend for themselves with little prior experience.   Load.In aims to give your move a game plan by quantifying uncertainties and assisting in logistical endeavors on moving day.</vt:lpstr>
      <vt:lpstr>Truck rental companies offer a variety of helpful moving supplies, but when it comes to the actual move, will only refer you to unaffordable professional movers. As a result, “Do It Yourself” movers are often left to fend for themselves in managing moving logistics and uncertainties with little prior experience.   Load.In aims to give your move a game plan by quantifying uncertainties and assisting in logistical endeavors on moving day.</vt:lpstr>
      <vt:lpstr>Moving is Challenging</vt:lpstr>
      <vt:lpstr>Americans Prefer to Move Themselves</vt:lpstr>
      <vt:lpstr>Professional Movers Are Costly</vt:lpstr>
      <vt:lpstr>What are the characteristics of the problem?</vt:lpstr>
      <vt:lpstr>78.3% of Americans go without the help of professional movers.</vt:lpstr>
      <vt:lpstr>Accurately determining how big of a truck to get and how many trips a move will take is difficult. Rental Truck companies base their business model on this!</vt:lpstr>
      <vt:lpstr>Loading a truck properly requires many considerations including weight distribution and protecting fragile items. </vt:lpstr>
      <vt:lpstr>Poor packing can result in property damage and in the worst case, a car accident. An estimated 50,000 accidents related to trailer towing occur each year.</vt:lpstr>
      <vt:lpstr>35% of Americans are stressed the most by logistics and packing.</vt:lpstr>
      <vt:lpstr>What is the current process?</vt:lpstr>
      <vt:lpstr>PowerPoint Presentation</vt:lpstr>
      <vt:lpstr>PowerPoint Presentation</vt:lpstr>
      <vt:lpstr>PowerPoint Presentation</vt:lpstr>
      <vt:lpstr>Solution Definition</vt:lpstr>
      <vt:lpstr>PowerPoint Presentation</vt:lpstr>
      <vt:lpstr>How will the solution help the process?</vt:lpstr>
      <vt:lpstr>PowerPoint Presentation</vt:lpstr>
      <vt:lpstr>PowerPoint Presentation</vt:lpstr>
      <vt:lpstr>PowerPoint Presentation</vt:lpstr>
      <vt:lpstr>PowerPoint Presentation</vt:lpstr>
      <vt:lpstr>Feasibility Analysis</vt:lpstr>
      <vt:lpstr>Per the rubric, add “Description of what proposed solution will do” here </vt:lpstr>
      <vt:lpstr>Per the rubric, add “Description of what proposed solution will NOT do” here </vt:lpstr>
      <vt:lpstr>Per the rubric, add “Market analysis &amp; benefits to the customer base” here </vt:lpstr>
      <vt:lpstr>Risks &amp; Mitigation</vt:lpstr>
      <vt:lpstr>Per the rubric, add “Customer Risks” here </vt:lpstr>
      <vt:lpstr>Per the rubric, add “Technical Risks” here </vt:lpstr>
      <vt:lpstr>What’s the competition like?</vt:lpstr>
      <vt:lpstr>PowerPoint Presentation</vt:lpstr>
      <vt:lpstr>PowerPoint Presentation</vt:lpstr>
      <vt:lpstr>Sources:</vt:lpstr>
      <vt:lpstr>Glossary: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Pack.it</dc:title>
  <dc:creator>Jason Moran</dc:creator>
  <cp:lastModifiedBy>Aquilino, Byron</cp:lastModifiedBy>
  <cp:revision>99</cp:revision>
  <dcterms:created xsi:type="dcterms:W3CDTF">2020-09-10T01:29:18Z</dcterms:created>
  <dcterms:modified xsi:type="dcterms:W3CDTF">2020-09-27T16:02:43Z</dcterms:modified>
</cp:coreProperties>
</file>